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52"/>
  </p:notesMasterIdLst>
  <p:handoutMasterIdLst>
    <p:handoutMasterId r:id="rId53"/>
  </p:handoutMasterIdLst>
  <p:sldIdLst>
    <p:sldId id="257" r:id="rId2"/>
    <p:sldId id="258" r:id="rId3"/>
    <p:sldId id="259" r:id="rId4"/>
    <p:sldId id="297" r:id="rId5"/>
    <p:sldId id="306" r:id="rId6"/>
    <p:sldId id="265" r:id="rId7"/>
    <p:sldId id="274" r:id="rId8"/>
    <p:sldId id="298" r:id="rId9"/>
    <p:sldId id="299" r:id="rId10"/>
    <p:sldId id="300" r:id="rId11"/>
    <p:sldId id="301" r:id="rId12"/>
    <p:sldId id="307" r:id="rId13"/>
    <p:sldId id="302" r:id="rId14"/>
    <p:sldId id="308" r:id="rId15"/>
    <p:sldId id="303" r:id="rId16"/>
    <p:sldId id="304" r:id="rId17"/>
    <p:sldId id="305" r:id="rId18"/>
    <p:sldId id="309" r:id="rId19"/>
    <p:sldId id="273" r:id="rId20"/>
    <p:sldId id="311" r:id="rId21"/>
    <p:sldId id="275" r:id="rId22"/>
    <p:sldId id="312" r:id="rId23"/>
    <p:sldId id="313" r:id="rId24"/>
    <p:sldId id="314" r:id="rId25"/>
    <p:sldId id="315" r:id="rId26"/>
    <p:sldId id="279" r:id="rId27"/>
    <p:sldId id="280" r:id="rId28"/>
    <p:sldId id="281" r:id="rId29"/>
    <p:sldId id="316" r:id="rId30"/>
    <p:sldId id="321" r:id="rId31"/>
    <p:sldId id="319" r:id="rId32"/>
    <p:sldId id="320" r:id="rId33"/>
    <p:sldId id="318" r:id="rId34"/>
    <p:sldId id="283" r:id="rId35"/>
    <p:sldId id="317" r:id="rId36"/>
    <p:sldId id="285" r:id="rId37"/>
    <p:sldId id="286" r:id="rId38"/>
    <p:sldId id="287" r:id="rId39"/>
    <p:sldId id="323" r:id="rId40"/>
    <p:sldId id="288" r:id="rId41"/>
    <p:sldId id="289" r:id="rId42"/>
    <p:sldId id="290" r:id="rId43"/>
    <p:sldId id="291" r:id="rId44"/>
    <p:sldId id="292" r:id="rId45"/>
    <p:sldId id="293" r:id="rId46"/>
    <p:sldId id="324" r:id="rId47"/>
    <p:sldId id="294" r:id="rId48"/>
    <p:sldId id="295" r:id="rId49"/>
    <p:sldId id="296" r:id="rId50"/>
    <p:sldId id="322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14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85573" autoAdjust="0"/>
  </p:normalViewPr>
  <p:slideViewPr>
    <p:cSldViewPr snapToGrid="0">
      <p:cViewPr>
        <p:scale>
          <a:sx n="66" d="100"/>
          <a:sy n="66" d="100"/>
        </p:scale>
        <p:origin x="63" y="-60"/>
      </p:cViewPr>
      <p:guideLst>
        <p:guide orient="horz" pos="2160"/>
        <p:guide pos="3840"/>
        <p:guide pos="7296"/>
        <p:guide orient="horz" pos="412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253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96EA6-6F25-4F19-87BA-7ADCC16DAEFF}" type="datetimeFigureOut">
              <a:rPr lang="en-US" smtClean="0"/>
              <a:t>7/4/2017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E50CC-F33A-4EF4-9F12-93EC4A21A0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295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C172E-A8B5-46F6-B05C-DFA3E2E0F207}" type="datetimeFigureOut">
              <a:rPr lang="en-US" smtClean="0"/>
              <a:t>7/4/2017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74CE4-FBD8-4481-AEFB-CA53E599A7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268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974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78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118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189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6028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4109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8710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335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3135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3248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003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670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9864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9450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9477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2393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4417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0397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692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9102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2939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440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1021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4563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1896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2279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3896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724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274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0301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832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4809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142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616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0172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597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3355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3073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4271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6844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5180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7510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8318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561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339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108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783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489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860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912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3" name="Rectangle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4" name="Rectangle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5" name="Rectangle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6" name="Rectangle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7" name="Rectangle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0" name="Rectangle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1" name="Rectangle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2389009"/>
            <a:ext cx="112776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  <a:endParaRPr kumimoji="0"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7265116" y="4205288"/>
            <a:ext cx="1727200" cy="457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9043832" y="4206240"/>
            <a:ext cx="1280160" cy="457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4E708F12-96AD-4ED4-8132-A78F5E42C1F5}" type="datetime1">
              <a:rPr lang="en-US" smtClean="0"/>
              <a:pPr/>
              <a:t>7/4/2017</a:t>
            </a:fld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1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5pPr>
              <a:defRPr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FA170-8299-44AD-AEEF-FC686C3D7804}" type="datetime1">
              <a:rPr lang="en-US" smtClean="0"/>
              <a:t>7/4/2017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84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1143000"/>
            <a:ext cx="2540000" cy="5448300"/>
          </a:xfrm>
        </p:spPr>
        <p:txBody>
          <a:bodyPr vert="eaVert"/>
          <a:lstStyle>
            <a:lvl1pPr>
              <a:defRPr/>
            </a:lvl1pPr>
          </a:lstStyle>
          <a:p>
            <a:r>
              <a:rPr kumimoji="0" lang="en-US" dirty="0"/>
              <a:t>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143000"/>
            <a:ext cx="8331200" cy="5448300"/>
          </a:xfrm>
        </p:spPr>
        <p:txBody>
          <a:bodyPr vert="eaVert"/>
          <a:lstStyle>
            <a:lvl5pPr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763A-68EC-4ECD-9620-D9FE9CDDD622}" type="datetime1">
              <a:rPr lang="en-US" smtClean="0"/>
              <a:t>7/4/2017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08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5pPr>
              <a:defRPr/>
            </a:lvl5pPr>
            <a:lvl6pPr>
              <a:defRPr/>
            </a:lvl6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8BEDD-6160-49BB-B372-861DE7DE9BA5}" type="datetime1">
              <a:rPr lang="en-US" smtClean="0"/>
              <a:t>7/4/2017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3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968322"/>
            <a:ext cx="103632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819F-B7FD-4B29-8F66-9E318144BC2A}" type="datetime1">
              <a:rPr lang="en-US" smtClean="0"/>
              <a:t>7/4/2017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12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341875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341875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159C-B6E0-4F10-9F4A-2FA57003B139}" type="datetime1">
              <a:rPr lang="en-US" smtClean="0"/>
              <a:t>7/4/2017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44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r>
              <a:rPr lang="en-US" dirty="0"/>
              <a:t>Add a footer</a:t>
            </a:r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170CBBB-D1D1-4386-A5E9-07F3477B78F3}" type="datetime1">
              <a:rPr lang="en-US" smtClean="0"/>
              <a:t>7/4/2017</a:t>
            </a:fld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/>
          <a:lstStyle/>
          <a:p>
            <a:fld id="{9FA4CAD8-0EA7-4615-B69B-B2F199EF3A93}" type="datetime1">
              <a:rPr lang="en-US" smtClean="0"/>
              <a:t>7/4/2017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95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4BD7-6953-492C-921B-E68B2D7F14C8}" type="datetime1">
              <a:rPr lang="en-US" smtClean="0"/>
              <a:t>7/4/2017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6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37995" y="1101970"/>
            <a:ext cx="451104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dirty="0"/>
              <a:t>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050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580573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17D9B-D4D3-4E23-88DF-2E354FA43196}" type="datetime1">
              <a:rPr lang="en-US" smtClean="0"/>
              <a:t>7/4/2017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8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F67C5-D04E-4576-B61C-12ABA14BBD6C}" type="datetime1">
              <a:rPr lang="en-US" smtClean="0"/>
              <a:t>7/4/2017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61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0" name="Rectangle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1" name="Rectangle 30"/>
          <p:cNvSpPr/>
          <p:nvPr/>
        </p:nvSpPr>
        <p:spPr>
          <a:xfrm flipV="1">
            <a:off x="7213577" y="360247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2" name="Rectangle 31"/>
          <p:cNvSpPr/>
          <p:nvPr/>
        </p:nvSpPr>
        <p:spPr>
          <a:xfrm flipV="1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5" name="Rectangle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8" name="Rectangle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9" name="Rectangle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40" name="Rectangle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C20F09E4-6EA4-4BF3-9FC8-FF40373B88E6}" type="datetime1">
              <a:rPr lang="en-US" smtClean="0"/>
              <a:pPr/>
              <a:t>7/4/2017</a:t>
            </a:fld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17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>
            <a:lumMod val="75000"/>
          </a:schemeClr>
        </a:buClr>
        <a:buFont typeface="Georgia"/>
        <a:buChar char="•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>
            <a:lumMod val="75000"/>
          </a:schemeClr>
        </a:buClr>
        <a:buFont typeface="Georgia"/>
        <a:buChar char="▫"/>
        <a:defRPr kumimoji="0" sz="2600" kern="1200">
          <a:solidFill>
            <a:schemeClr val="tx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dotnet.github.io/docfx/xrefmap.y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12" Type="http://schemas.openxmlformats.org/officeDocument/2006/relationships/image" Target="../media/image31.sv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5" Type="http://schemas.openxmlformats.org/officeDocument/2006/relationships/image" Target="../media/image28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5.png"/><Relationship Id="rId14" Type="http://schemas.openxmlformats.org/officeDocument/2006/relationships/image" Target="../media/image3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openxmlformats.org/officeDocument/2006/relationships/image" Target="../media/image33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5" Type="http://schemas.openxmlformats.org/officeDocument/2006/relationships/image" Target="../media/image36.sv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26.png"/><Relationship Id="rId14" Type="http://schemas.openxmlformats.org/officeDocument/2006/relationships/image" Target="../media/image3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3.svg"/><Relationship Id="rId3" Type="http://schemas.openxmlformats.org/officeDocument/2006/relationships/image" Target="../media/image30.png"/><Relationship Id="rId7" Type="http://schemas.openxmlformats.org/officeDocument/2006/relationships/image" Target="../media/image27.sv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3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image" Target="../media/image29.svg"/><Relationship Id="rId1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27.png"/><Relationship Id="rId3" Type="http://schemas.openxmlformats.org/officeDocument/2006/relationships/image" Target="../media/image31.png"/><Relationship Id="rId7" Type="http://schemas.openxmlformats.org/officeDocument/2006/relationships/image" Target="../media/image24.png"/><Relationship Id="rId12" Type="http://schemas.openxmlformats.org/officeDocument/2006/relationships/image" Target="../media/image31.sv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3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5" Type="http://schemas.openxmlformats.org/officeDocument/2006/relationships/image" Target="../media/image28.png"/><Relationship Id="rId10" Type="http://schemas.openxmlformats.org/officeDocument/2006/relationships/image" Target="../media/image29.svg"/><Relationship Id="rId4" Type="http://schemas.openxmlformats.org/officeDocument/2006/relationships/image" Target="../media/image32.png"/><Relationship Id="rId9" Type="http://schemas.openxmlformats.org/officeDocument/2006/relationships/image" Target="../media/image25.png"/><Relationship Id="rId14" Type="http://schemas.openxmlformats.org/officeDocument/2006/relationships/image" Target="../media/image33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openxmlformats.org/officeDocument/2006/relationships/image" Target="../media/image33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5" Type="http://schemas.openxmlformats.org/officeDocument/2006/relationships/image" Target="../media/image36.sv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26.png"/><Relationship Id="rId14" Type="http://schemas.openxmlformats.org/officeDocument/2006/relationships/image" Target="../media/image35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openxmlformats.org/officeDocument/2006/relationships/image" Target="../media/image33.sv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5" Type="http://schemas.openxmlformats.org/officeDocument/2006/relationships/image" Target="../media/image36.sv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26.png"/><Relationship Id="rId14" Type="http://schemas.openxmlformats.org/officeDocument/2006/relationships/image" Target="../media/image35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openxmlformats.org/officeDocument/2006/relationships/image" Target="../media/image33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5" Type="http://schemas.openxmlformats.org/officeDocument/2006/relationships/image" Target="../media/image36.sv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26.png"/><Relationship Id="rId14" Type="http://schemas.openxmlformats.org/officeDocument/2006/relationships/image" Target="../media/image35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openxmlformats.org/officeDocument/2006/relationships/image" Target="../media/image33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5" Type="http://schemas.openxmlformats.org/officeDocument/2006/relationships/image" Target="../media/image36.sv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26.png"/><Relationship Id="rId14" Type="http://schemas.openxmlformats.org/officeDocument/2006/relationships/image" Target="../media/image35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openxmlformats.org/officeDocument/2006/relationships/image" Target="../media/image33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5" Type="http://schemas.openxmlformats.org/officeDocument/2006/relationships/image" Target="../media/image36.sv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26.png"/><Relationship Id="rId14" Type="http://schemas.openxmlformats.org/officeDocument/2006/relationships/image" Target="../media/image35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docfx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users/22656/jon-skeet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hyperlink" Target="http://nodatime.org/" TargetMode="External"/><Relationship Id="rId4" Type="http://schemas.openxmlformats.org/officeDocument/2006/relationships/hyperlink" Target="https://googlecloudplatform.github.io/google-cloud-dotnet/docs/index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pbox/mapbox-unity-sdk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webappsuk/CoreLibraries/blob/master/ILMerge/ILMerge.cs/#L65" TargetMode="External"/><Relationship Id="rId4" Type="http://schemas.openxmlformats.org/officeDocument/2006/relationships/hyperlink" Target="http://webappsuk.github.io/CoreLibraries/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afspdocs.blob.core.windows.net/docs/index.html" TargetMode="External"/><Relationship Id="rId13" Type="http://schemas.openxmlformats.org/officeDocument/2006/relationships/hyperlink" Target="http://markvincze.github.io/Stubbery/" TargetMode="External"/><Relationship Id="rId3" Type="http://schemas.openxmlformats.org/officeDocument/2006/relationships/hyperlink" Target="https://github.com/dlech/Dandy.Core" TargetMode="External"/><Relationship Id="rId7" Type="http://schemas.openxmlformats.org/officeDocument/2006/relationships/hyperlink" Target="https://github.com/InstantQuick/AzureFunctionsForSharePoint" TargetMode="External"/><Relationship Id="rId12" Type="http://schemas.openxmlformats.org/officeDocument/2006/relationships/hyperlink" Target="https://github.com/markvincze/Stubbery" TargetMode="External"/><Relationship Id="rId17" Type="http://schemas.openxmlformats.org/officeDocument/2006/relationships/hyperlink" Target="https://docs.genus.no/" TargetMode="External"/><Relationship Id="rId2" Type="http://schemas.openxmlformats.org/officeDocument/2006/relationships/notesSlide" Target="../notesSlides/notesSlide41.xml"/><Relationship Id="rId16" Type="http://schemas.openxmlformats.org/officeDocument/2006/relationships/hyperlink" Target="https://github.com/GenusA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odenabler.greenzonegames.com/" TargetMode="External"/><Relationship Id="rId11" Type="http://schemas.openxmlformats.org/officeDocument/2006/relationships/hyperlink" Target="https://github.com/QualiSystems/Toscana" TargetMode="External"/><Relationship Id="rId5" Type="http://schemas.openxmlformats.org/officeDocument/2006/relationships/hyperlink" Target="https://github.com/SolidEdgeCommunity" TargetMode="External"/><Relationship Id="rId15" Type="http://schemas.openxmlformats.org/officeDocument/2006/relationships/hyperlink" Target="https://intelecom.github.io/direct-payment-client-dotnet/api/index.html" TargetMode="External"/><Relationship Id="rId10" Type="http://schemas.openxmlformats.org/officeDocument/2006/relationships/hyperlink" Target="https://netoffice.io/" TargetMode="External"/><Relationship Id="rId4" Type="http://schemas.openxmlformats.org/officeDocument/2006/relationships/hyperlink" Target="https://dlech.github.io/Dandy.Core/api/" TargetMode="External"/><Relationship Id="rId9" Type="http://schemas.openxmlformats.org/officeDocument/2006/relationships/hyperlink" Target="https://github.com/NetOfficeFw/Docs" TargetMode="External"/><Relationship Id="rId14" Type="http://schemas.openxmlformats.org/officeDocument/2006/relationships/hyperlink" Target="https://github.com/Intelecom/direct-payment-client-dotnet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nagedBass/Home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hyperlink" Target="https://managedbass.github.io/api/ManagedBass.html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olutionSoftware/Rezolver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cakebuild.net/" TargetMode="External"/><Relationship Id="rId7" Type="http://schemas.openxmlformats.org/officeDocument/2006/relationships/hyperlink" Target="http://json.schemastore.org/docfx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ake.build/" TargetMode="External"/><Relationship Id="rId5" Type="http://schemas.openxmlformats.org/officeDocument/2006/relationships/hyperlink" Target="https://github.com/dlech/docfx-deb" TargetMode="External"/><Relationship Id="rId4" Type="http://schemas.openxmlformats.org/officeDocument/2006/relationships/hyperlink" Target="https://blogs.msdn.microsoft.com/premier_developer/2017/04/14/documentation-in-a-devops-world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docfx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DocFX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30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3A0EBF-79BD-4B4D-B384-C78420D07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Rich Markdown syntax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260ACF6-FB9A-4EFE-AE0C-AB3532265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Advanced blockquote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4EE5066-E1FD-48C9-8803-6D4AE7242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158" y="1676400"/>
            <a:ext cx="4371975" cy="3590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C1677F0-E0C1-4EEA-B476-36FE93378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93" y="3230663"/>
            <a:ext cx="6033298" cy="23626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6704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3A0EBF-79BD-4B4D-B384-C78420D07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Rich Markdown </a:t>
            </a:r>
            <a:r>
              <a:rPr lang="en-US" altLang="zh-CN" dirty="0" smtClean="0"/>
              <a:t>S</a:t>
            </a:r>
            <a:r>
              <a:rPr lang="en-US" dirty="0" smtClean="0"/>
              <a:t>yntax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260ACF6-FB9A-4EFE-AE0C-AB3532265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Inclusion</a:t>
            </a:r>
          </a:p>
          <a:p>
            <a:pPr lvl="1"/>
            <a:r>
              <a:rPr lang="en-GB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[!include[&lt;title&gt;](&lt;</a:t>
            </a:r>
            <a:r>
              <a:rPr lang="en-GB" sz="22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filepath</a:t>
            </a:r>
            <a:r>
              <a:rPr lang="en-GB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&gt;)]</a:t>
            </a:r>
          </a:p>
          <a:p>
            <a:r>
              <a:rPr lang="en-AU" dirty="0"/>
              <a:t>C</a:t>
            </a:r>
            <a:r>
              <a:rPr lang="en-GB" dirty="0"/>
              <a:t>ode Snippet Inclusion</a:t>
            </a:r>
          </a:p>
          <a:p>
            <a:pPr lvl="1"/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[!code-</a:t>
            </a:r>
            <a:r>
              <a:rPr lang="en-US" sz="22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csharp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[Main](</a:t>
            </a:r>
            <a:r>
              <a:rPr lang="en-US" sz="22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Program.cs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)]</a:t>
            </a:r>
          </a:p>
          <a:p>
            <a:pPr lvl="1"/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[!code[Main](Program.cs</a:t>
            </a:r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#L12-L16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"This is source file"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)]</a:t>
            </a:r>
          </a:p>
          <a:p>
            <a:pPr lvl="1"/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[!code-</a:t>
            </a:r>
            <a:r>
              <a:rPr lang="en-US" sz="22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vb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[Main](../Application/</a:t>
            </a:r>
            <a:r>
              <a:rPr lang="en-US" sz="22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Program.vb</a:t>
            </a:r>
            <a:r>
              <a:rPr lang="en-US" sz="2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#testsnippet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"This is source file"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)]</a:t>
            </a:r>
          </a:p>
          <a:p>
            <a:pPr lvl="1"/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[!code[Main](</a:t>
            </a:r>
            <a:r>
              <a:rPr lang="en-US" sz="22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index.xml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</a:rPr>
              <a:t>?start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</a:rPr>
              <a:t>=5&amp;end=9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)]</a:t>
            </a:r>
          </a:p>
          <a:p>
            <a:pPr lvl="1"/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[!code-</a:t>
            </a:r>
            <a:r>
              <a:rPr lang="en-US" sz="22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javascript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[Main](../</a:t>
            </a:r>
            <a:r>
              <a:rPr lang="en-US" sz="22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jquery.js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</a:rPr>
              <a:t>?name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</a:rPr>
              <a:t>=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</a:rPr>
              <a:t>testsnippet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)]</a:t>
            </a:r>
          </a:p>
          <a:p>
            <a:pPr lvl="1"/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[!code[Main](</a:t>
            </a:r>
            <a:r>
              <a:rPr lang="en-US" sz="22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index.xml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</a:rPr>
              <a:t>?range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</a:rPr>
              <a:t>=2,5-7,9-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2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"This includes the lines 2, 5, 6, 7 and lines 9 to the last line"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pPr lvl="1"/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[!code[Main](</a:t>
            </a:r>
            <a:r>
              <a:rPr lang="en-US" sz="22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index.xml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</a:rPr>
              <a:t>?highlight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</a:rPr>
              <a:t>=2,5-7,9-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2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"This includes the whole file with lines 2,5-7,9- highlighted"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43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E2307E-178F-4257-81E7-34B0CF780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Cross Reference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9AEE852-84B8-482B-83AC-F9067610D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 smtClean="0"/>
              <a:t>Reference </a:t>
            </a:r>
            <a:r>
              <a:rPr lang="en-AU" dirty="0" smtClean="0"/>
              <a:t>files </a:t>
            </a:r>
            <a:r>
              <a:rPr lang="en-AU" b="1" dirty="0" smtClean="0"/>
              <a:t>cross</a:t>
            </a:r>
            <a:r>
              <a:rPr lang="en-AU" dirty="0" smtClean="0"/>
              <a:t> document types</a:t>
            </a:r>
          </a:p>
          <a:p>
            <a:pPr lvl="1"/>
            <a:r>
              <a:rPr lang="en-AU" dirty="0" smtClean="0"/>
              <a:t>From Markdown file to source code </a:t>
            </a:r>
          </a:p>
          <a:p>
            <a:pPr lvl="1"/>
            <a:r>
              <a:rPr lang="en-AU" dirty="0" smtClean="0"/>
              <a:t>From source code to Markdown file</a:t>
            </a:r>
          </a:p>
          <a:p>
            <a:pPr lvl="1"/>
            <a:r>
              <a:rPr lang="en-AU" dirty="0" smtClean="0"/>
              <a:t>Reference published files</a:t>
            </a:r>
          </a:p>
          <a:p>
            <a:pPr lvl="2"/>
            <a:r>
              <a:rPr lang="en-AU" dirty="0" smtClean="0"/>
              <a:t>Packages, e.g. MSDN.net45.rpk</a:t>
            </a:r>
          </a:p>
          <a:p>
            <a:pPr lvl="2"/>
            <a:r>
              <a:rPr lang="en-AU" dirty="0">
                <a:hlinkClick r:id="rId3"/>
              </a:rPr>
              <a:t>http://</a:t>
            </a:r>
            <a:r>
              <a:rPr lang="en-AU" dirty="0" smtClean="0">
                <a:hlinkClick r:id="rId3"/>
              </a:rPr>
              <a:t>dotnet.github.io/docfx/xrefmap.yml</a:t>
            </a:r>
            <a:endParaRPr lang="en-AU" dirty="0" smtClean="0"/>
          </a:p>
          <a:p>
            <a:pPr lvl="2"/>
            <a:r>
              <a:rPr lang="en-US" dirty="0" smtClean="0"/>
              <a:t>Cross-reference RESTful API service (Coming)</a:t>
            </a:r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226529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E2307E-178F-4257-81E7-34B0CF780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Cross </a:t>
            </a:r>
            <a:r>
              <a:rPr lang="en-AU" dirty="0" smtClean="0"/>
              <a:t>Reference with </a:t>
            </a:r>
            <a:r>
              <a:rPr lang="en-AU" b="1" dirty="0" smtClean="0"/>
              <a:t>@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9AEE852-84B8-482B-83AC-F9067610D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Referencing source code</a:t>
            </a:r>
            <a:endParaRPr lang="en-AU" dirty="0"/>
          </a:p>
          <a:p>
            <a:pPr lvl="1"/>
            <a:r>
              <a:rPr lang="en-AU" dirty="0" smtClean="0"/>
              <a:t>Link to </a:t>
            </a:r>
            <a:r>
              <a:rPr lang="en-AU" dirty="0" smtClean="0"/>
              <a:t>a </a:t>
            </a:r>
            <a:r>
              <a:rPr lang="en-AU" dirty="0"/>
              <a:t>class</a:t>
            </a:r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F1C7373-FB73-43BB-8E2F-8C456B0D6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250" y="2386148"/>
            <a:ext cx="4749849" cy="1214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DACF60D-6EAB-48CF-BDD2-169F70220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229" y="4122883"/>
            <a:ext cx="5501793" cy="14767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4760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E2307E-178F-4257-81E7-34B0CF780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Cross </a:t>
            </a:r>
            <a:r>
              <a:rPr lang="en-AU" dirty="0" smtClean="0"/>
              <a:t>Reference with </a:t>
            </a:r>
            <a:r>
              <a:rPr lang="en-AU" b="1" dirty="0" smtClean="0"/>
              <a:t>@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9AEE852-84B8-482B-83AC-F9067610D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Referencing Markdown file</a:t>
            </a:r>
          </a:p>
          <a:p>
            <a:pPr lvl="1"/>
            <a:r>
              <a:rPr lang="en-AU" dirty="0" smtClean="0"/>
              <a:t>[Introduction](../articles/intro.md)</a:t>
            </a:r>
            <a:endParaRPr lang="en-AU" dirty="0"/>
          </a:p>
          <a:p>
            <a:pPr lvl="1"/>
            <a:r>
              <a:rPr lang="en-AU" dirty="0"/>
              <a:t>Shortcut to Markdown file path</a:t>
            </a:r>
          </a:p>
          <a:p>
            <a:pPr lvl="2"/>
            <a:r>
              <a:rPr lang="en-AU" dirty="0"/>
              <a:t>Define UID in YAML header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B00ABEA-5CA2-46D7-AFFF-AA6A9AE05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056" y="927450"/>
            <a:ext cx="4638675" cy="2000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9A40760-CA9E-4DA4-A7FF-3BD54078D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2556" y="2927700"/>
            <a:ext cx="4448175" cy="472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34BA36E-ECF7-45C6-B0BA-F7435B79B8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9" t="4206" r="18735" b="1960"/>
          <a:stretch/>
        </p:blipFill>
        <p:spPr>
          <a:xfrm>
            <a:off x="744852" y="4227699"/>
            <a:ext cx="5826035" cy="46936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4998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B874E9-8D32-4B45-ACCC-474BE2A03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Overwrite document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F6AC8A-6877-439F-A81B-93EB8577F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49424"/>
            <a:ext cx="6226629" cy="4325112"/>
          </a:xfrm>
        </p:spPr>
        <p:txBody>
          <a:bodyPr/>
          <a:lstStyle/>
          <a:p>
            <a:r>
              <a:rPr lang="en-AU" dirty="0"/>
              <a:t>Change the document without changing source code</a:t>
            </a:r>
          </a:p>
          <a:p>
            <a:pPr lvl="1"/>
            <a:r>
              <a:rPr lang="en-AU" dirty="0" smtClean="0"/>
              <a:t>Add </a:t>
            </a:r>
            <a:r>
              <a:rPr lang="en-AU" dirty="0"/>
              <a:t>remarks to the </a:t>
            </a:r>
            <a:r>
              <a:rPr lang="en-AU" dirty="0" smtClean="0"/>
              <a:t>method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6572281-36C8-4B29-B68E-FD727D83B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764" y="4134035"/>
            <a:ext cx="4581525" cy="2257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CDD549C-D9B6-4E48-8AD5-D8436964A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658" y="1676400"/>
            <a:ext cx="6462800" cy="37606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320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B874E9-8D32-4B45-ACCC-474BE2A03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63030"/>
            <a:ext cx="10972800" cy="1066800"/>
          </a:xfrm>
        </p:spPr>
        <p:txBody>
          <a:bodyPr/>
          <a:lstStyle/>
          <a:p>
            <a:r>
              <a:rPr lang="en-AU" dirty="0"/>
              <a:t>Overwrite document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F6AC8A-6877-439F-A81B-93EB8577F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Overwrite another property</a:t>
            </a:r>
            <a:endParaRPr lang="en-AU" dirty="0" smtClean="0"/>
          </a:p>
          <a:p>
            <a:pPr lvl="1"/>
            <a:r>
              <a:rPr lang="en-AU" dirty="0" smtClean="0"/>
              <a:t>Add </a:t>
            </a:r>
            <a:r>
              <a:rPr lang="en-AU" dirty="0"/>
              <a:t>example to the </a:t>
            </a:r>
            <a:r>
              <a:rPr lang="en-AU" dirty="0" smtClean="0"/>
              <a:t>method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86B074E-786C-4AE5-9134-EBF643E3D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53" y="3265714"/>
            <a:ext cx="4387487" cy="390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6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3038F0-649B-47AC-9074-CB904D42D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File layout restructure</a:t>
            </a:r>
            <a:endParaRPr lang="en-GB" dirty="0"/>
          </a:p>
        </p:txBody>
      </p:sp>
      <p:pic>
        <p:nvPicPr>
          <p:cNvPr id="5" name="Content Placeholder 4" descr="Document">
            <a:extLst>
              <a:ext uri="{FF2B5EF4-FFF2-40B4-BE49-F238E27FC236}">
                <a16:creationId xmlns:a16="http://schemas.microsoft.com/office/drawing/2014/main" xmlns="" id="{2D075889-8242-4F18-8DB0-2F484115AF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83035" y="4123280"/>
            <a:ext cx="669241" cy="669241"/>
          </a:xfrm>
        </p:spPr>
      </p:pic>
      <p:pic>
        <p:nvPicPr>
          <p:cNvPr id="8" name="Content Placeholder 4" descr="Document">
            <a:extLst>
              <a:ext uri="{FF2B5EF4-FFF2-40B4-BE49-F238E27FC236}">
                <a16:creationId xmlns:a16="http://schemas.microsoft.com/office/drawing/2014/main" xmlns="" id="{9841CBA4-5E5F-4895-A62D-F4565E48DC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398900" y="3890040"/>
            <a:ext cx="648710" cy="648710"/>
          </a:xfrm>
          <a:prstGeom prst="rect">
            <a:avLst/>
          </a:prstGeom>
        </p:spPr>
      </p:pic>
      <p:pic>
        <p:nvPicPr>
          <p:cNvPr id="9" name="Content Placeholder 4" descr="Document">
            <a:extLst>
              <a:ext uri="{FF2B5EF4-FFF2-40B4-BE49-F238E27FC236}">
                <a16:creationId xmlns:a16="http://schemas.microsoft.com/office/drawing/2014/main" xmlns="" id="{554A02F5-B19F-4213-8460-150F2D20C8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41785" y="4157122"/>
            <a:ext cx="648710" cy="648710"/>
          </a:xfrm>
          <a:prstGeom prst="rect">
            <a:avLst/>
          </a:prstGeom>
        </p:spPr>
      </p:pic>
      <p:pic>
        <p:nvPicPr>
          <p:cNvPr id="10" name="Content Placeholder 4" descr="Document">
            <a:extLst>
              <a:ext uri="{FF2B5EF4-FFF2-40B4-BE49-F238E27FC236}">
                <a16:creationId xmlns:a16="http://schemas.microsoft.com/office/drawing/2014/main" xmlns="" id="{125865F0-30CA-4B17-AABE-B247616F81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299743" y="4087625"/>
            <a:ext cx="648710" cy="648710"/>
          </a:xfrm>
          <a:prstGeom prst="rect">
            <a:avLst/>
          </a:prstGeom>
        </p:spPr>
      </p:pic>
      <p:pic>
        <p:nvPicPr>
          <p:cNvPr id="11" name="Content Placeholder 4" descr="Document">
            <a:extLst>
              <a:ext uri="{FF2B5EF4-FFF2-40B4-BE49-F238E27FC236}">
                <a16:creationId xmlns:a16="http://schemas.microsoft.com/office/drawing/2014/main" xmlns="" id="{51721A0C-EA5B-44A5-A34A-975DC8D3E1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783943" y="4713674"/>
            <a:ext cx="648710" cy="64871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1C2BD95-B30E-4CAE-BCB2-02E80047F518}"/>
              </a:ext>
            </a:extLst>
          </p:cNvPr>
          <p:cNvSpPr/>
          <p:nvPr/>
        </p:nvSpPr>
        <p:spPr>
          <a:xfrm>
            <a:off x="445923" y="3300642"/>
            <a:ext cx="1370292" cy="2534102"/>
          </a:xfrm>
          <a:prstGeom prst="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AU" dirty="0" err="1" smtClean="0"/>
              <a:t>src</a:t>
            </a:r>
            <a:r>
              <a:rPr lang="en-AU" dirty="0" err="1" smtClean="0"/>
              <a:t>A</a:t>
            </a:r>
            <a:endParaRPr lang="en-GB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F518F8F6-8403-4F08-940C-41943B81F360}"/>
              </a:ext>
            </a:extLst>
          </p:cNvPr>
          <p:cNvSpPr txBox="1">
            <a:spLocks/>
          </p:cNvSpPr>
          <p:nvPr/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DocFX calculates relative file links for you</a:t>
            </a:r>
            <a:endParaRPr lang="en-GB" dirty="0"/>
          </a:p>
        </p:txBody>
      </p:sp>
      <p:pic>
        <p:nvPicPr>
          <p:cNvPr id="14" name="Content Placeholder 4" descr="Document">
            <a:extLst>
              <a:ext uri="{FF2B5EF4-FFF2-40B4-BE49-F238E27FC236}">
                <a16:creationId xmlns:a16="http://schemas.microsoft.com/office/drawing/2014/main" xmlns="" id="{A4DF2508-69DF-49DC-93F6-3D0B138518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90765" y="4220973"/>
            <a:ext cx="648710" cy="64871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305ACA1F-83B2-4416-9E62-FBD679A53795}"/>
              </a:ext>
            </a:extLst>
          </p:cNvPr>
          <p:cNvSpPr/>
          <p:nvPr/>
        </p:nvSpPr>
        <p:spPr>
          <a:xfrm>
            <a:off x="2049716" y="3303117"/>
            <a:ext cx="1430809" cy="2566555"/>
          </a:xfrm>
          <a:prstGeom prst="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AU" dirty="0" err="1" smtClean="0"/>
              <a:t>srcB</a:t>
            </a:r>
            <a:endParaRPr lang="en-GB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BB9286B6-2161-4A31-855A-DB3DD093E89E}"/>
              </a:ext>
            </a:extLst>
          </p:cNvPr>
          <p:cNvSpPr/>
          <p:nvPr/>
        </p:nvSpPr>
        <p:spPr>
          <a:xfrm>
            <a:off x="946226" y="4082881"/>
            <a:ext cx="1596736" cy="138092"/>
          </a:xfrm>
          <a:custGeom>
            <a:avLst/>
            <a:gdLst>
              <a:gd name="connsiteX0" fmla="*/ 0 w 1708235"/>
              <a:gd name="connsiteY0" fmla="*/ 166255 h 166255"/>
              <a:gd name="connsiteX1" fmla="*/ 322119 w 1708235"/>
              <a:gd name="connsiteY1" fmla="*/ 31173 h 166255"/>
              <a:gd name="connsiteX2" fmla="*/ 1579419 w 1708235"/>
              <a:gd name="connsiteY2" fmla="*/ 0 h 166255"/>
              <a:gd name="connsiteX3" fmla="*/ 1672937 w 1708235"/>
              <a:gd name="connsiteY3" fmla="*/ 31173 h 166255"/>
              <a:gd name="connsiteX4" fmla="*/ 1631373 w 1708235"/>
              <a:gd name="connsiteY4" fmla="*/ 0 h 16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8235" h="166255">
                <a:moveTo>
                  <a:pt x="0" y="166255"/>
                </a:moveTo>
                <a:cubicBezTo>
                  <a:pt x="29441" y="112568"/>
                  <a:pt x="58883" y="58882"/>
                  <a:pt x="322119" y="31173"/>
                </a:cubicBezTo>
                <a:cubicBezTo>
                  <a:pt x="585356" y="3464"/>
                  <a:pt x="1354283" y="0"/>
                  <a:pt x="1579419" y="0"/>
                </a:cubicBezTo>
                <a:cubicBezTo>
                  <a:pt x="1804555" y="0"/>
                  <a:pt x="1664278" y="31173"/>
                  <a:pt x="1672937" y="31173"/>
                </a:cubicBezTo>
                <a:cubicBezTo>
                  <a:pt x="1681596" y="31173"/>
                  <a:pt x="1656484" y="15586"/>
                  <a:pt x="1631373" y="0"/>
                </a:cubicBezTo>
              </a:path>
            </a:pathLst>
          </a:cu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../srcA/A.md</a:t>
            </a:r>
            <a:endParaRPr lang="en-GB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A0FC7F88-4C2D-4AE9-8F02-E2F91FACB17F}"/>
              </a:ext>
            </a:extLst>
          </p:cNvPr>
          <p:cNvSpPr/>
          <p:nvPr/>
        </p:nvSpPr>
        <p:spPr>
          <a:xfrm>
            <a:off x="4302920" y="3360394"/>
            <a:ext cx="1367702" cy="2566555"/>
          </a:xfrm>
          <a:prstGeom prst="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AU" dirty="0" smtClean="0"/>
              <a:t>dest1</a:t>
            </a:r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CD875132-F78D-4E65-8E60-D44D900D08BC}"/>
              </a:ext>
            </a:extLst>
          </p:cNvPr>
          <p:cNvSpPr/>
          <p:nvPr/>
        </p:nvSpPr>
        <p:spPr>
          <a:xfrm>
            <a:off x="5858656" y="3360393"/>
            <a:ext cx="1328734" cy="2566555"/>
          </a:xfrm>
          <a:prstGeom prst="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AU" dirty="0" smtClean="0"/>
              <a:t>dest2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3270A90A-F368-4EFB-BEE8-4BCFE96B09B5}"/>
              </a:ext>
            </a:extLst>
          </p:cNvPr>
          <p:cNvSpPr/>
          <p:nvPr/>
        </p:nvSpPr>
        <p:spPr>
          <a:xfrm>
            <a:off x="7336372" y="3353472"/>
            <a:ext cx="1315486" cy="2573476"/>
          </a:xfrm>
          <a:prstGeom prst="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AU" dirty="0" smtClean="0"/>
              <a:t>dest3</a:t>
            </a:r>
            <a:endParaRPr lang="en-GB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910E0C54-4882-4235-AA3C-EDAAC836A180}"/>
              </a:ext>
            </a:extLst>
          </p:cNvPr>
          <p:cNvCxnSpPr/>
          <p:nvPr/>
        </p:nvCxnSpPr>
        <p:spPr>
          <a:xfrm>
            <a:off x="3619570" y="4463697"/>
            <a:ext cx="507988" cy="126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A29E786-8055-46A3-9C2B-6A245F9D2138}"/>
              </a:ext>
            </a:extLst>
          </p:cNvPr>
          <p:cNvSpPr/>
          <p:nvPr/>
        </p:nvSpPr>
        <p:spPr>
          <a:xfrm>
            <a:off x="931296" y="4785644"/>
            <a:ext cx="4008872" cy="1259514"/>
          </a:xfrm>
          <a:custGeom>
            <a:avLst/>
            <a:gdLst>
              <a:gd name="connsiteX0" fmla="*/ 0 w 5895232"/>
              <a:gd name="connsiteY0" fmla="*/ 424499 h 1570086"/>
              <a:gd name="connsiteX1" fmla="*/ 3002973 w 5895232"/>
              <a:gd name="connsiteY1" fmla="*/ 1567499 h 1570086"/>
              <a:gd name="connsiteX2" fmla="*/ 5631873 w 5895232"/>
              <a:gd name="connsiteY2" fmla="*/ 143945 h 1570086"/>
              <a:gd name="connsiteX3" fmla="*/ 5663046 w 5895232"/>
              <a:gd name="connsiteY3" fmla="*/ 123163 h 1570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95232" h="1570086">
                <a:moveTo>
                  <a:pt x="0" y="424499"/>
                </a:moveTo>
                <a:cubicBezTo>
                  <a:pt x="1032164" y="1019378"/>
                  <a:pt x="2064328" y="1614258"/>
                  <a:pt x="3002973" y="1567499"/>
                </a:cubicBezTo>
                <a:cubicBezTo>
                  <a:pt x="3941619" y="1520740"/>
                  <a:pt x="5188528" y="384668"/>
                  <a:pt x="5631873" y="143945"/>
                </a:cubicBezTo>
                <a:cubicBezTo>
                  <a:pt x="6075218" y="-96778"/>
                  <a:pt x="5869132" y="13192"/>
                  <a:pt x="5663046" y="12316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xmlns="" id="{80A98A6E-D887-4013-9AB1-F6889C625716}"/>
              </a:ext>
            </a:extLst>
          </p:cNvPr>
          <p:cNvSpPr/>
          <p:nvPr/>
        </p:nvSpPr>
        <p:spPr>
          <a:xfrm rot="371612">
            <a:off x="2719690" y="3390116"/>
            <a:ext cx="3926691" cy="817987"/>
          </a:xfrm>
          <a:custGeom>
            <a:avLst/>
            <a:gdLst>
              <a:gd name="connsiteX0" fmla="*/ 0 w 5413664"/>
              <a:gd name="connsiteY0" fmla="*/ 752015 h 752015"/>
              <a:gd name="connsiteX1" fmla="*/ 2161309 w 5413664"/>
              <a:gd name="connsiteY1" fmla="*/ 3869 h 752015"/>
              <a:gd name="connsiteX2" fmla="*/ 5413664 w 5413664"/>
              <a:gd name="connsiteY2" fmla="*/ 513024 h 752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13664" h="752015">
                <a:moveTo>
                  <a:pt x="0" y="752015"/>
                </a:moveTo>
                <a:cubicBezTo>
                  <a:pt x="629516" y="397858"/>
                  <a:pt x="1259032" y="43701"/>
                  <a:pt x="2161309" y="3869"/>
                </a:cubicBezTo>
                <a:cubicBezTo>
                  <a:pt x="3063586" y="-35963"/>
                  <a:pt x="4238625" y="238530"/>
                  <a:pt x="5413664" y="51302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5E1976C5-F3D6-4D6E-BD4B-69D4E1FFC455}"/>
              </a:ext>
            </a:extLst>
          </p:cNvPr>
          <p:cNvSpPr/>
          <p:nvPr/>
        </p:nvSpPr>
        <p:spPr>
          <a:xfrm>
            <a:off x="3078960" y="4782824"/>
            <a:ext cx="4867611" cy="1907834"/>
          </a:xfrm>
          <a:custGeom>
            <a:avLst/>
            <a:gdLst>
              <a:gd name="connsiteX0" fmla="*/ 0 w 7417032"/>
              <a:gd name="connsiteY0" fmla="*/ 646314 h 2013092"/>
              <a:gd name="connsiteX1" fmla="*/ 3678382 w 7417032"/>
              <a:gd name="connsiteY1" fmla="*/ 2007523 h 2013092"/>
              <a:gd name="connsiteX2" fmla="*/ 7076209 w 7417032"/>
              <a:gd name="connsiteY2" fmla="*/ 189114 h 2013092"/>
              <a:gd name="connsiteX3" fmla="*/ 7117773 w 7417032"/>
              <a:gd name="connsiteY3" fmla="*/ 147550 h 2013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7032" h="2013092">
                <a:moveTo>
                  <a:pt x="0" y="646314"/>
                </a:moveTo>
                <a:cubicBezTo>
                  <a:pt x="1249507" y="1365018"/>
                  <a:pt x="2499014" y="2083723"/>
                  <a:pt x="3678382" y="2007523"/>
                </a:cubicBezTo>
                <a:cubicBezTo>
                  <a:pt x="4857750" y="1931323"/>
                  <a:pt x="6502977" y="499109"/>
                  <a:pt x="7076209" y="189114"/>
                </a:cubicBezTo>
                <a:cubicBezTo>
                  <a:pt x="7649441" y="-120881"/>
                  <a:pt x="7383607" y="13334"/>
                  <a:pt x="7117773" y="14755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xmlns="" id="{D6EB7A41-588C-4D05-8A91-027B9A6CD7A3}"/>
              </a:ext>
            </a:extLst>
          </p:cNvPr>
          <p:cNvSpPr/>
          <p:nvPr/>
        </p:nvSpPr>
        <p:spPr>
          <a:xfrm>
            <a:off x="5372680" y="4273730"/>
            <a:ext cx="990037" cy="125404"/>
          </a:xfrm>
          <a:custGeom>
            <a:avLst/>
            <a:gdLst>
              <a:gd name="connsiteX0" fmla="*/ 0 w 1708235"/>
              <a:gd name="connsiteY0" fmla="*/ 166255 h 166255"/>
              <a:gd name="connsiteX1" fmla="*/ 322119 w 1708235"/>
              <a:gd name="connsiteY1" fmla="*/ 31173 h 166255"/>
              <a:gd name="connsiteX2" fmla="*/ 1579419 w 1708235"/>
              <a:gd name="connsiteY2" fmla="*/ 0 h 166255"/>
              <a:gd name="connsiteX3" fmla="*/ 1672937 w 1708235"/>
              <a:gd name="connsiteY3" fmla="*/ 31173 h 166255"/>
              <a:gd name="connsiteX4" fmla="*/ 1631373 w 1708235"/>
              <a:gd name="connsiteY4" fmla="*/ 0 h 16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8235" h="166255">
                <a:moveTo>
                  <a:pt x="0" y="166255"/>
                </a:moveTo>
                <a:cubicBezTo>
                  <a:pt x="29441" y="112568"/>
                  <a:pt x="58883" y="58882"/>
                  <a:pt x="322119" y="31173"/>
                </a:cubicBezTo>
                <a:cubicBezTo>
                  <a:pt x="585356" y="3464"/>
                  <a:pt x="1354283" y="0"/>
                  <a:pt x="1579419" y="0"/>
                </a:cubicBezTo>
                <a:cubicBezTo>
                  <a:pt x="1804555" y="0"/>
                  <a:pt x="1664278" y="31173"/>
                  <a:pt x="1672937" y="31173"/>
                </a:cubicBezTo>
                <a:cubicBezTo>
                  <a:pt x="1681596" y="31173"/>
                  <a:pt x="1656484" y="15586"/>
                  <a:pt x="1631373" y="0"/>
                </a:cubicBezTo>
              </a:path>
            </a:pathLst>
          </a:cu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E4214DC9-25F0-460F-9C86-4AC48E9F3C2D}"/>
              </a:ext>
            </a:extLst>
          </p:cNvPr>
          <p:cNvSpPr/>
          <p:nvPr/>
        </p:nvSpPr>
        <p:spPr>
          <a:xfrm>
            <a:off x="2949946" y="4273730"/>
            <a:ext cx="258029" cy="472290"/>
          </a:xfrm>
          <a:custGeom>
            <a:avLst/>
            <a:gdLst>
              <a:gd name="connsiteX0" fmla="*/ 176646 w 258029"/>
              <a:gd name="connsiteY0" fmla="*/ 467591 h 472290"/>
              <a:gd name="connsiteX1" fmla="*/ 249382 w 258029"/>
              <a:gd name="connsiteY1" fmla="*/ 405246 h 472290"/>
              <a:gd name="connsiteX2" fmla="*/ 0 w 258029"/>
              <a:gd name="connsiteY2" fmla="*/ 0 h 47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029" h="472290">
                <a:moveTo>
                  <a:pt x="176646" y="467591"/>
                </a:moveTo>
                <a:cubicBezTo>
                  <a:pt x="227734" y="475384"/>
                  <a:pt x="278823" y="483178"/>
                  <a:pt x="249382" y="405246"/>
                </a:cubicBezTo>
                <a:cubicBezTo>
                  <a:pt x="219941" y="327314"/>
                  <a:pt x="109970" y="163657"/>
                  <a:pt x="0" y="0"/>
                </a:cubicBezTo>
              </a:path>
            </a:pathLst>
          </a:cu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9A1944A7-342D-42BE-A14A-7DD6DBC0260A}"/>
              </a:ext>
            </a:extLst>
          </p:cNvPr>
          <p:cNvSpPr/>
          <p:nvPr/>
        </p:nvSpPr>
        <p:spPr>
          <a:xfrm>
            <a:off x="1101258" y="4661184"/>
            <a:ext cx="1828800" cy="564868"/>
          </a:xfrm>
          <a:custGeom>
            <a:avLst/>
            <a:gdLst>
              <a:gd name="connsiteX0" fmla="*/ 1974273 w 1974273"/>
              <a:gd name="connsiteY0" fmla="*/ 467591 h 512585"/>
              <a:gd name="connsiteX1" fmla="*/ 862446 w 1974273"/>
              <a:gd name="connsiteY1" fmla="*/ 467591 h 512585"/>
              <a:gd name="connsiteX2" fmla="*/ 0 w 1974273"/>
              <a:gd name="connsiteY2" fmla="*/ 0 h 512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4273" h="512585">
                <a:moveTo>
                  <a:pt x="1974273" y="467591"/>
                </a:moveTo>
                <a:cubicBezTo>
                  <a:pt x="1582882" y="506557"/>
                  <a:pt x="1191491" y="545523"/>
                  <a:pt x="862446" y="467591"/>
                </a:cubicBezTo>
                <a:cubicBezTo>
                  <a:pt x="533400" y="389659"/>
                  <a:pt x="266700" y="194829"/>
                  <a:pt x="0" y="0"/>
                </a:cubicBezTo>
              </a:path>
            </a:pathLst>
          </a:cu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../srcB/C.md</a:t>
            </a:r>
            <a:endParaRPr lang="en-GB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xmlns="" id="{E405B6BE-2D53-46F4-932A-0A3D5D31BF0A}"/>
              </a:ext>
            </a:extLst>
          </p:cNvPr>
          <p:cNvSpPr/>
          <p:nvPr/>
        </p:nvSpPr>
        <p:spPr>
          <a:xfrm rot="21308349">
            <a:off x="5028704" y="4594794"/>
            <a:ext cx="2716123" cy="376059"/>
          </a:xfrm>
          <a:custGeom>
            <a:avLst/>
            <a:gdLst>
              <a:gd name="connsiteX0" fmla="*/ 1974273 w 1974273"/>
              <a:gd name="connsiteY0" fmla="*/ 467591 h 512585"/>
              <a:gd name="connsiteX1" fmla="*/ 862446 w 1974273"/>
              <a:gd name="connsiteY1" fmla="*/ 467591 h 512585"/>
              <a:gd name="connsiteX2" fmla="*/ 0 w 1974273"/>
              <a:gd name="connsiteY2" fmla="*/ 0 h 512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4273" h="512585">
                <a:moveTo>
                  <a:pt x="1974273" y="467591"/>
                </a:moveTo>
                <a:cubicBezTo>
                  <a:pt x="1582882" y="506557"/>
                  <a:pt x="1191491" y="545523"/>
                  <a:pt x="862446" y="467591"/>
                </a:cubicBezTo>
                <a:cubicBezTo>
                  <a:pt x="533400" y="389659"/>
                  <a:pt x="266700" y="194829"/>
                  <a:pt x="0" y="0"/>
                </a:cubicBezTo>
              </a:path>
            </a:pathLst>
          </a:cu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../dest3/C.html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317" y="1484600"/>
            <a:ext cx="3174675" cy="425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6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Multi-language support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Markdown</a:t>
            </a:r>
          </a:p>
          <a:p>
            <a:r>
              <a:rPr lang="en-US" dirty="0" smtClean="0"/>
              <a:t>.NET language C#, VB</a:t>
            </a:r>
          </a:p>
          <a:p>
            <a:r>
              <a:rPr lang="en-US" dirty="0" smtClean="0"/>
              <a:t>REST </a:t>
            </a:r>
            <a:r>
              <a:rPr lang="en-US" dirty="0" err="1" smtClean="0"/>
              <a:t>swagger.json</a:t>
            </a:r>
            <a:r>
              <a:rPr lang="en-US" dirty="0" smtClean="0"/>
              <a:t> file</a:t>
            </a:r>
          </a:p>
          <a:p>
            <a:r>
              <a:rPr lang="en-US" dirty="0" smtClean="0"/>
              <a:t>Java (DOCS only)</a:t>
            </a:r>
          </a:p>
          <a:p>
            <a:r>
              <a:rPr lang="en-US" dirty="0" smtClean="0"/>
              <a:t>Python (</a:t>
            </a:r>
            <a:r>
              <a:rPr lang="en-US" dirty="0"/>
              <a:t>DOCS only)</a:t>
            </a:r>
          </a:p>
          <a:p>
            <a:r>
              <a:rPr lang="en-US" dirty="0" err="1" smtClean="0"/>
              <a:t>Powershell</a:t>
            </a:r>
            <a:r>
              <a:rPr lang="en-US" dirty="0" smtClean="0"/>
              <a:t> </a:t>
            </a:r>
            <a:r>
              <a:rPr lang="en-US" dirty="0"/>
              <a:t>(DOCS only)</a:t>
            </a:r>
          </a:p>
          <a:p>
            <a:r>
              <a:rPr lang="en-US" dirty="0" smtClean="0"/>
              <a:t>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65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348A2F-E0CE-4A9B-888C-9D7A8FEE1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Inside DocFX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FF05DFB-2ECB-4C88-BAF1-34EE8D518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49424"/>
            <a:ext cx="8201891" cy="1135504"/>
          </a:xfrm>
        </p:spPr>
        <p:txBody>
          <a:bodyPr/>
          <a:lstStyle/>
          <a:p>
            <a:r>
              <a:rPr lang="en-US" dirty="0"/>
              <a:t>Key principle for DocFX</a:t>
            </a:r>
          </a:p>
          <a:p>
            <a:pPr lvl="1"/>
            <a:r>
              <a:rPr lang="en-US" dirty="0"/>
              <a:t>input can </a:t>
            </a:r>
            <a:r>
              <a:rPr lang="en-US" b="1" dirty="0"/>
              <a:t>always</a:t>
            </a:r>
            <a:r>
              <a:rPr lang="en-US" dirty="0"/>
              <a:t> be mapped to data model</a:t>
            </a:r>
          </a:p>
          <a:p>
            <a:pPr lvl="1"/>
            <a:endParaRPr lang="en-GB" dirty="0"/>
          </a:p>
        </p:txBody>
      </p:sp>
      <p:pic>
        <p:nvPicPr>
          <p:cNvPr id="13" name="Graphic 12" descr="Open Book">
            <a:extLst>
              <a:ext uri="{FF2B5EF4-FFF2-40B4-BE49-F238E27FC236}">
                <a16:creationId xmlns:a16="http://schemas.microsoft.com/office/drawing/2014/main" xmlns="" id="{AE534395-5A30-4404-B3B8-5467FE8B3F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253987" y="1855732"/>
            <a:ext cx="914400" cy="914400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68EAD547-8CDA-4CF4-9051-2356E01CAF9D}"/>
              </a:ext>
            </a:extLst>
          </p:cNvPr>
          <p:cNvGrpSpPr/>
          <p:nvPr/>
        </p:nvGrpSpPr>
        <p:grpSpPr>
          <a:xfrm>
            <a:off x="1043123" y="3384928"/>
            <a:ext cx="9191942" cy="2984698"/>
            <a:chOff x="1021351" y="3384929"/>
            <a:chExt cx="9191942" cy="2984698"/>
          </a:xfrm>
        </p:grpSpPr>
        <p:pic>
          <p:nvPicPr>
            <p:cNvPr id="5" name="Graphic 4" descr="Newspaper">
              <a:extLst>
                <a:ext uri="{FF2B5EF4-FFF2-40B4-BE49-F238E27FC236}">
                  <a16:creationId xmlns:a16="http://schemas.microsoft.com/office/drawing/2014/main" xmlns="" id="{54AF50C1-2A81-40EC-8E59-F8A7CB59B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1021351" y="4358987"/>
              <a:ext cx="914400" cy="914400"/>
            </a:xfrm>
            <a:prstGeom prst="rect">
              <a:avLst/>
            </a:prstGeom>
          </p:spPr>
        </p:pic>
        <p:pic>
          <p:nvPicPr>
            <p:cNvPr id="7" name="Graphic 6" descr="Paper">
              <a:extLst>
                <a:ext uri="{FF2B5EF4-FFF2-40B4-BE49-F238E27FC236}">
                  <a16:creationId xmlns:a16="http://schemas.microsoft.com/office/drawing/2014/main" xmlns="" id="{E20E3133-66A1-40CF-AD92-94951EEFF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9298893" y="3807476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Document">
              <a:extLst>
                <a:ext uri="{FF2B5EF4-FFF2-40B4-BE49-F238E27FC236}">
                  <a16:creationId xmlns:a16="http://schemas.microsoft.com/office/drawing/2014/main" xmlns="" id="{065D6174-7849-4913-B2D7-08A663E96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9298893" y="5068686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Table">
              <a:extLst>
                <a:ext uri="{FF2B5EF4-FFF2-40B4-BE49-F238E27FC236}">
                  <a16:creationId xmlns:a16="http://schemas.microsoft.com/office/drawing/2014/main" xmlns="" id="{30B4551C-CC66-4ECD-9EFA-CCDB62D85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2699757" y="4358987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Blackboard">
              <a:extLst>
                <a:ext uri="{FF2B5EF4-FFF2-40B4-BE49-F238E27FC236}">
                  <a16:creationId xmlns:a16="http://schemas.microsoft.com/office/drawing/2014/main" xmlns="" id="{1A0FDEA3-5A54-4BE6-8396-7FB959455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p:blipFill>
          <p:spPr>
            <a:xfrm>
              <a:off x="7295047" y="3807476"/>
              <a:ext cx="914400" cy="9144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5027F124-D69E-4B50-883B-FCF6329D5FF3}"/>
                </a:ext>
              </a:extLst>
            </p:cNvPr>
            <p:cNvSpPr/>
            <p:nvPr/>
          </p:nvSpPr>
          <p:spPr>
            <a:xfrm>
              <a:off x="4083761" y="4420380"/>
              <a:ext cx="1253567" cy="791614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Transform</a:t>
              </a:r>
              <a:endParaRPr lang="en-GB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547DCB13-1C13-47ED-90B1-50972D7C4EA5}"/>
                </a:ext>
              </a:extLst>
            </p:cNvPr>
            <p:cNvSpPr txBox="1"/>
            <p:nvPr/>
          </p:nvSpPr>
          <p:spPr>
            <a:xfrm>
              <a:off x="1136149" y="4148275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Input</a:t>
              </a:r>
              <a:endParaRPr lang="en-GB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E196622B-4AEE-45AB-B03E-33F46B92BCBC}"/>
                </a:ext>
              </a:extLst>
            </p:cNvPr>
            <p:cNvSpPr txBox="1"/>
            <p:nvPr/>
          </p:nvSpPr>
          <p:spPr>
            <a:xfrm>
              <a:off x="2760038" y="4108358"/>
              <a:ext cx="780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</a:t>
              </a:r>
              <a:endParaRPr lang="en-GB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xmlns="" id="{4538D39D-7513-45AD-8D60-9B1586EF4181}"/>
                </a:ext>
              </a:extLst>
            </p:cNvPr>
            <p:cNvCxnSpPr>
              <a:stCxn id="5" idx="3"/>
              <a:endCxn id="11" idx="1"/>
            </p:cNvCxnSpPr>
            <p:nvPr/>
          </p:nvCxnSpPr>
          <p:spPr>
            <a:xfrm>
              <a:off x="1935751" y="4816187"/>
              <a:ext cx="7640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AA0B7D5F-4DD0-4CF0-BD2C-D7C0B2A2BCF4}"/>
                </a:ext>
              </a:extLst>
            </p:cNvPr>
            <p:cNvSpPr txBox="1"/>
            <p:nvPr/>
          </p:nvSpPr>
          <p:spPr>
            <a:xfrm>
              <a:off x="1945549" y="450007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N: M</a:t>
              </a:r>
              <a:endParaRPr lang="en-GB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xmlns="" id="{CD332C53-8C84-429A-93E9-A063A90E1278}"/>
                </a:ext>
              </a:extLst>
            </p:cNvPr>
            <p:cNvCxnSpPr>
              <a:cxnSpLocks/>
              <a:stCxn id="11" idx="3"/>
              <a:endCxn id="16" idx="1"/>
            </p:cNvCxnSpPr>
            <p:nvPr/>
          </p:nvCxnSpPr>
          <p:spPr>
            <a:xfrm>
              <a:off x="3614157" y="4816187"/>
              <a:ext cx="4696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623179CE-937C-4171-BA38-44E89BDFF924}"/>
                </a:ext>
              </a:extLst>
            </p:cNvPr>
            <p:cNvSpPr txBox="1"/>
            <p:nvPr/>
          </p:nvSpPr>
          <p:spPr>
            <a:xfrm>
              <a:off x="7279324" y="3629337"/>
              <a:ext cx="1031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template</a:t>
              </a:r>
              <a:endParaRPr lang="en-GB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xmlns="" id="{E90812E7-B744-4BA5-85F0-432063B83251}"/>
                </a:ext>
              </a:extLst>
            </p:cNvPr>
            <p:cNvCxnSpPr>
              <a:cxnSpLocks/>
              <a:stCxn id="15" idx="3"/>
              <a:endCxn id="7" idx="1"/>
            </p:cNvCxnSpPr>
            <p:nvPr/>
          </p:nvCxnSpPr>
          <p:spPr>
            <a:xfrm>
              <a:off x="8209447" y="4264676"/>
              <a:ext cx="108944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32" name="Graphic 31" descr="Blackboard">
              <a:extLst>
                <a:ext uri="{FF2B5EF4-FFF2-40B4-BE49-F238E27FC236}">
                  <a16:creationId xmlns:a16="http://schemas.microsoft.com/office/drawing/2014/main" xmlns="" id="{E933841D-CA75-4017-A299-7666097CA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p:blipFill>
          <p:spPr>
            <a:xfrm>
              <a:off x="7339587" y="5068686"/>
              <a:ext cx="914400" cy="914400"/>
            </a:xfrm>
            <a:prstGeom prst="rect">
              <a:avLst/>
            </a:prstGeom>
          </p:spPr>
        </p:pic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xmlns="" id="{99B199B3-8209-4CC0-8DEA-FA2DAED5339C}"/>
                </a:ext>
              </a:extLst>
            </p:cNvPr>
            <p:cNvCxnSpPr>
              <a:cxnSpLocks/>
              <a:stCxn id="32" idx="3"/>
              <a:endCxn id="9" idx="1"/>
            </p:cNvCxnSpPr>
            <p:nvPr/>
          </p:nvCxnSpPr>
          <p:spPr>
            <a:xfrm>
              <a:off x="8253987" y="5525886"/>
              <a:ext cx="1044906" cy="0"/>
            </a:xfrm>
            <a:prstGeom prst="straightConnector1">
              <a:avLst/>
            </a:prstGeom>
            <a:solidFill>
              <a:schemeClr val="accent2"/>
            </a:solidFill>
            <a:ln>
              <a:noFill/>
              <a:prstDash val="soli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E012E13D-0F4E-4FF3-B5B1-933E2ECB0038}"/>
                </a:ext>
              </a:extLst>
            </p:cNvPr>
            <p:cNvSpPr txBox="1"/>
            <p:nvPr/>
          </p:nvSpPr>
          <p:spPr>
            <a:xfrm>
              <a:off x="7303466" y="4918780"/>
              <a:ext cx="1031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template</a:t>
              </a:r>
              <a:endParaRPr lang="en-GB" dirty="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xmlns="" id="{27C506E0-DA78-49E7-AE8E-5FB21523542C}"/>
                </a:ext>
              </a:extLst>
            </p:cNvPr>
            <p:cNvCxnSpPr>
              <a:cxnSpLocks/>
              <a:stCxn id="32" idx="3"/>
              <a:endCxn id="9" idx="1"/>
            </p:cNvCxnSpPr>
            <p:nvPr/>
          </p:nvCxnSpPr>
          <p:spPr>
            <a:xfrm>
              <a:off x="8253987" y="5525886"/>
              <a:ext cx="10449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51" name="Graphic 50" descr="Table">
              <a:extLst>
                <a:ext uri="{FF2B5EF4-FFF2-40B4-BE49-F238E27FC236}">
                  <a16:creationId xmlns:a16="http://schemas.microsoft.com/office/drawing/2014/main" xmlns="" id="{88ECCF72-B73F-49FE-8184-B2AF0DDD7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5806932" y="4363321"/>
              <a:ext cx="914400" cy="9144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AF6AC901-808C-41A8-8F33-EA9FD93FF682}"/>
                </a:ext>
              </a:extLst>
            </p:cNvPr>
            <p:cNvSpPr txBox="1"/>
            <p:nvPr/>
          </p:nvSpPr>
          <p:spPr>
            <a:xfrm>
              <a:off x="5873640" y="4108358"/>
              <a:ext cx="780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</a:t>
              </a:r>
              <a:endParaRPr lang="en-GB" dirty="0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xmlns="" id="{D4732819-7870-4D3F-9B7D-CFA282204477}"/>
                </a:ext>
              </a:extLst>
            </p:cNvPr>
            <p:cNvCxnSpPr>
              <a:cxnSpLocks/>
              <a:stCxn id="16" idx="3"/>
              <a:endCxn id="51" idx="1"/>
            </p:cNvCxnSpPr>
            <p:nvPr/>
          </p:nvCxnSpPr>
          <p:spPr>
            <a:xfrm>
              <a:off x="5337328" y="4816187"/>
              <a:ext cx="469604" cy="433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xmlns="" id="{8DC7F177-577B-4E20-AD17-24128F16EAD4}"/>
                </a:ext>
              </a:extLst>
            </p:cNvPr>
            <p:cNvCxnSpPr>
              <a:cxnSpLocks/>
              <a:stCxn id="51" idx="3"/>
              <a:endCxn id="15" idx="1"/>
            </p:cNvCxnSpPr>
            <p:nvPr/>
          </p:nvCxnSpPr>
          <p:spPr>
            <a:xfrm flipV="1">
              <a:off x="6721332" y="4264676"/>
              <a:ext cx="573715" cy="55584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xmlns="" id="{ECAA21AE-3A91-4FD8-9E1B-5CD0C89D77FD}"/>
                </a:ext>
              </a:extLst>
            </p:cNvPr>
            <p:cNvCxnSpPr>
              <a:cxnSpLocks/>
              <a:stCxn id="51" idx="3"/>
              <a:endCxn id="32" idx="1"/>
            </p:cNvCxnSpPr>
            <p:nvPr/>
          </p:nvCxnSpPr>
          <p:spPr>
            <a:xfrm>
              <a:off x="6721332" y="4820521"/>
              <a:ext cx="618255" cy="70536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9E15C8BE-25A0-43F6-9DEF-0FA64DCA2744}"/>
                </a:ext>
              </a:extLst>
            </p:cNvPr>
            <p:cNvSpPr txBox="1"/>
            <p:nvPr/>
          </p:nvSpPr>
          <p:spPr>
            <a:xfrm>
              <a:off x="6813015" y="4614010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1: N</a:t>
              </a:r>
              <a:endParaRPr lang="en-GB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xmlns="" id="{51EAC499-F82E-4355-94EE-1E7F7833BB85}"/>
                </a:ext>
              </a:extLst>
            </p:cNvPr>
            <p:cNvSpPr/>
            <p:nvPr/>
          </p:nvSpPr>
          <p:spPr>
            <a:xfrm>
              <a:off x="2510842" y="3384929"/>
              <a:ext cx="6300649" cy="298469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/>
                <a:t>Inside DocFX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09819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Introduction</a:t>
            </a:r>
          </a:p>
          <a:p>
            <a:r>
              <a:rPr lang="en-US" altLang="zh-CN" dirty="0"/>
              <a:t>DocFX Walkthrough (DEMOs)</a:t>
            </a:r>
            <a:endParaRPr lang="en-US" dirty="0"/>
          </a:p>
          <a:p>
            <a:r>
              <a:rPr lang="en-US" dirty="0"/>
              <a:t>Inside</a:t>
            </a:r>
            <a:r>
              <a:rPr lang="en-AU" dirty="0"/>
              <a:t> DocFX</a:t>
            </a:r>
          </a:p>
          <a:p>
            <a:r>
              <a:rPr lang="en-AU" dirty="0"/>
              <a:t>Evolutionary History</a:t>
            </a:r>
          </a:p>
          <a:p>
            <a:r>
              <a:rPr lang="en-AU" dirty="0"/>
              <a:t>Lessons Learnt</a:t>
            </a:r>
          </a:p>
          <a:p>
            <a:r>
              <a:rPr lang="en-AU" dirty="0"/>
              <a:t>Open source in detail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89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phic 31" descr="Newspaper">
            <a:extLst>
              <a:ext uri="{FF2B5EF4-FFF2-40B4-BE49-F238E27FC236}">
                <a16:creationId xmlns:a16="http://schemas.microsoft.com/office/drawing/2014/main" xmlns="" id="{25A363B9-2C6B-48B3-98A1-3C313921F9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69908" y="1866687"/>
            <a:ext cx="914400" cy="914400"/>
          </a:xfrm>
          <a:prstGeom prst="rect">
            <a:avLst/>
          </a:prstGeom>
        </p:spPr>
      </p:pic>
      <p:pic>
        <p:nvPicPr>
          <p:cNvPr id="33" name="Graphic 32" descr="Paper">
            <a:extLst>
              <a:ext uri="{FF2B5EF4-FFF2-40B4-BE49-F238E27FC236}">
                <a16:creationId xmlns:a16="http://schemas.microsoft.com/office/drawing/2014/main" xmlns="" id="{3897B47C-5D4E-4813-BE03-19A935680A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547450" y="1315176"/>
            <a:ext cx="914400" cy="914400"/>
          </a:xfrm>
          <a:prstGeom prst="rect">
            <a:avLst/>
          </a:prstGeom>
        </p:spPr>
      </p:pic>
      <p:pic>
        <p:nvPicPr>
          <p:cNvPr id="34" name="Graphic 33" descr="Document">
            <a:extLst>
              <a:ext uri="{FF2B5EF4-FFF2-40B4-BE49-F238E27FC236}">
                <a16:creationId xmlns:a16="http://schemas.microsoft.com/office/drawing/2014/main" xmlns="" id="{780F1441-FB77-4197-B285-9B1A39EAAAC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547450" y="2576386"/>
            <a:ext cx="914400" cy="914400"/>
          </a:xfrm>
          <a:prstGeom prst="rect">
            <a:avLst/>
          </a:prstGeom>
        </p:spPr>
      </p:pic>
      <p:pic>
        <p:nvPicPr>
          <p:cNvPr id="35" name="Graphic 34" descr="Table">
            <a:extLst>
              <a:ext uri="{FF2B5EF4-FFF2-40B4-BE49-F238E27FC236}">
                <a16:creationId xmlns:a16="http://schemas.microsoft.com/office/drawing/2014/main" xmlns="" id="{01E62310-E1C9-4DA2-8956-CA3D3E17467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948314" y="1866687"/>
            <a:ext cx="914400" cy="914400"/>
          </a:xfrm>
          <a:prstGeom prst="rect">
            <a:avLst/>
          </a:prstGeom>
        </p:spPr>
      </p:pic>
      <p:pic>
        <p:nvPicPr>
          <p:cNvPr id="36" name="Graphic 35" descr="Blackboard">
            <a:extLst>
              <a:ext uri="{FF2B5EF4-FFF2-40B4-BE49-F238E27FC236}">
                <a16:creationId xmlns:a16="http://schemas.microsoft.com/office/drawing/2014/main" xmlns="" id="{5F26CE91-D5A7-45B8-A8F0-769CD191313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543604" y="1315176"/>
            <a:ext cx="914400" cy="9144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BE94513F-EC12-447D-A874-92997296F0CE}"/>
              </a:ext>
            </a:extLst>
          </p:cNvPr>
          <p:cNvSpPr/>
          <p:nvPr/>
        </p:nvSpPr>
        <p:spPr>
          <a:xfrm>
            <a:off x="4332318" y="1928080"/>
            <a:ext cx="1253567" cy="79161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Transform</a:t>
            </a:r>
            <a:endParaRPr lang="en-GB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F2A63DD1-AB49-4C79-9CC4-A713EAFDDCDE}"/>
              </a:ext>
            </a:extLst>
          </p:cNvPr>
          <p:cNvSpPr txBox="1"/>
          <p:nvPr/>
        </p:nvSpPr>
        <p:spPr>
          <a:xfrm>
            <a:off x="1384706" y="165597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  <a:endParaRPr lang="en-GB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F235D299-8CC9-4427-B641-A91C0F8D82C5}"/>
              </a:ext>
            </a:extLst>
          </p:cNvPr>
          <p:cNvSpPr txBox="1"/>
          <p:nvPr/>
        </p:nvSpPr>
        <p:spPr>
          <a:xfrm>
            <a:off x="3008595" y="161605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  <a:endParaRPr lang="en-GB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05391A22-199E-4FFD-B290-1CD1A9126BE7}"/>
              </a:ext>
            </a:extLst>
          </p:cNvPr>
          <p:cNvCxnSpPr>
            <a:stCxn id="32" idx="3"/>
            <a:endCxn id="35" idx="1"/>
          </p:cNvCxnSpPr>
          <p:nvPr/>
        </p:nvCxnSpPr>
        <p:spPr>
          <a:xfrm>
            <a:off x="2184308" y="2323887"/>
            <a:ext cx="7640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F90FAE57-878A-475A-8380-D56B49B1C290}"/>
              </a:ext>
            </a:extLst>
          </p:cNvPr>
          <p:cNvSpPr txBox="1"/>
          <p:nvPr/>
        </p:nvSpPr>
        <p:spPr>
          <a:xfrm>
            <a:off x="2178401" y="198984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N: M</a:t>
            </a:r>
            <a:endParaRPr lang="en-GB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xmlns="" id="{C8814725-C8F5-4100-BBF1-68636AB67DA8}"/>
              </a:ext>
            </a:extLst>
          </p:cNvPr>
          <p:cNvCxnSpPr>
            <a:cxnSpLocks/>
            <a:stCxn id="35" idx="3"/>
            <a:endCxn id="37" idx="1"/>
          </p:cNvCxnSpPr>
          <p:nvPr/>
        </p:nvCxnSpPr>
        <p:spPr>
          <a:xfrm>
            <a:off x="3862714" y="2323887"/>
            <a:ext cx="4696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4141189E-7DE5-4928-93F9-C1B39C6919D7}"/>
              </a:ext>
            </a:extLst>
          </p:cNvPr>
          <p:cNvSpPr txBox="1"/>
          <p:nvPr/>
        </p:nvSpPr>
        <p:spPr>
          <a:xfrm>
            <a:off x="7527881" y="1137037"/>
            <a:ext cx="103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template</a:t>
            </a:r>
            <a:endParaRPr lang="en-GB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668F30F6-08CC-46CC-9405-D315D6A5A5F5}"/>
              </a:ext>
            </a:extLst>
          </p:cNvPr>
          <p:cNvCxnSpPr>
            <a:cxnSpLocks/>
            <a:stCxn id="36" idx="3"/>
            <a:endCxn id="33" idx="1"/>
          </p:cNvCxnSpPr>
          <p:nvPr/>
        </p:nvCxnSpPr>
        <p:spPr>
          <a:xfrm>
            <a:off x="8458004" y="1772376"/>
            <a:ext cx="10894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5" name="Graphic 44" descr="Blackboard">
            <a:extLst>
              <a:ext uri="{FF2B5EF4-FFF2-40B4-BE49-F238E27FC236}">
                <a16:creationId xmlns:a16="http://schemas.microsoft.com/office/drawing/2014/main" xmlns="" id="{7C47CB6D-3D74-4E7D-9AE6-0A6B5F784DD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88144" y="2576386"/>
            <a:ext cx="914400" cy="914400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9E250F7B-AA60-4FA2-A171-95E160F00894}"/>
              </a:ext>
            </a:extLst>
          </p:cNvPr>
          <p:cNvCxnSpPr>
            <a:cxnSpLocks/>
            <a:stCxn id="45" idx="3"/>
            <a:endCxn id="34" idx="1"/>
          </p:cNvCxnSpPr>
          <p:nvPr/>
        </p:nvCxnSpPr>
        <p:spPr>
          <a:xfrm>
            <a:off x="8502544" y="3033586"/>
            <a:ext cx="1044906" cy="0"/>
          </a:xfrm>
          <a:prstGeom prst="straightConnector1">
            <a:avLst/>
          </a:prstGeom>
          <a:solidFill>
            <a:schemeClr val="accent2"/>
          </a:solidFill>
          <a:ln>
            <a:noFill/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ECF444AB-6220-4FF6-8467-FEC46F6FF93A}"/>
              </a:ext>
            </a:extLst>
          </p:cNvPr>
          <p:cNvSpPr txBox="1"/>
          <p:nvPr/>
        </p:nvSpPr>
        <p:spPr>
          <a:xfrm>
            <a:off x="7552023" y="2426480"/>
            <a:ext cx="103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template</a:t>
            </a:r>
            <a:endParaRPr lang="en-GB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58CDC046-8873-404D-8E46-6DA3CC8BEF3E}"/>
              </a:ext>
            </a:extLst>
          </p:cNvPr>
          <p:cNvCxnSpPr>
            <a:cxnSpLocks/>
          </p:cNvCxnSpPr>
          <p:nvPr/>
        </p:nvCxnSpPr>
        <p:spPr>
          <a:xfrm>
            <a:off x="8409904" y="3019172"/>
            <a:ext cx="121454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9" name="Graphic 48" descr="Table">
            <a:extLst>
              <a:ext uri="{FF2B5EF4-FFF2-40B4-BE49-F238E27FC236}">
                <a16:creationId xmlns:a16="http://schemas.microsoft.com/office/drawing/2014/main" xmlns="" id="{E6255889-08DD-4F6E-B036-5C10989FA56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6055489" y="1871021"/>
            <a:ext cx="914400" cy="914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C66C313-4E4F-4E59-8C3B-38C52E54BD35}"/>
              </a:ext>
            </a:extLst>
          </p:cNvPr>
          <p:cNvSpPr txBox="1"/>
          <p:nvPr/>
        </p:nvSpPr>
        <p:spPr>
          <a:xfrm>
            <a:off x="6122197" y="161605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  <a:endParaRPr lang="en-GB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xmlns="" id="{927305B9-35F6-4C65-9AB6-7334060D80C0}"/>
              </a:ext>
            </a:extLst>
          </p:cNvPr>
          <p:cNvCxnSpPr>
            <a:cxnSpLocks/>
            <a:stCxn id="37" idx="3"/>
            <a:endCxn id="49" idx="1"/>
          </p:cNvCxnSpPr>
          <p:nvPr/>
        </p:nvCxnSpPr>
        <p:spPr>
          <a:xfrm>
            <a:off x="5585885" y="2323887"/>
            <a:ext cx="469604" cy="43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xmlns="" id="{3FB228E5-567A-4B42-9F39-F8A8D98552A8}"/>
              </a:ext>
            </a:extLst>
          </p:cNvPr>
          <p:cNvCxnSpPr>
            <a:cxnSpLocks/>
            <a:stCxn id="49" idx="3"/>
            <a:endCxn id="36" idx="1"/>
          </p:cNvCxnSpPr>
          <p:nvPr/>
        </p:nvCxnSpPr>
        <p:spPr>
          <a:xfrm flipV="1">
            <a:off x="6969889" y="1772376"/>
            <a:ext cx="573715" cy="5558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834E1469-68D5-4863-B150-B83EA37FAFFE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6969889" y="2328221"/>
            <a:ext cx="618255" cy="7053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3E1D0777-5A3B-4BC7-8FAF-0B5EBA5E32E6}"/>
              </a:ext>
            </a:extLst>
          </p:cNvPr>
          <p:cNvSpPr txBox="1"/>
          <p:nvPr/>
        </p:nvSpPr>
        <p:spPr>
          <a:xfrm>
            <a:off x="7061572" y="2121710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1: N</a:t>
            </a:r>
            <a:endParaRPr lang="en-GB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7135428C-9E20-4002-AA4B-662996C48FC9}"/>
              </a:ext>
            </a:extLst>
          </p:cNvPr>
          <p:cNvSpPr/>
          <p:nvPr/>
        </p:nvSpPr>
        <p:spPr>
          <a:xfrm>
            <a:off x="2759399" y="892629"/>
            <a:ext cx="6300649" cy="298469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Inside DocFX</a:t>
            </a:r>
            <a:endParaRPr lang="en-GB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4EAB4825-D59D-434E-AFBE-ED1EFD18336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23272" y="4320113"/>
            <a:ext cx="3276600" cy="21050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7" name="Title 1">
            <a:extLst>
              <a:ext uri="{FF2B5EF4-FFF2-40B4-BE49-F238E27FC236}">
                <a16:creationId xmlns:a16="http://schemas.microsoft.com/office/drawing/2014/main" xmlns="" id="{0F2FC376-0BD1-4063-A94F-120207D69AAD}"/>
              </a:ext>
            </a:extLst>
          </p:cNvPr>
          <p:cNvSpPr txBox="1">
            <a:spLocks/>
          </p:cNvSpPr>
          <p:nvPr/>
        </p:nvSpPr>
        <p:spPr>
          <a:xfrm>
            <a:off x="1026288" y="4912778"/>
            <a:ext cx="10972800" cy="10668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Markdown </a:t>
            </a:r>
            <a:r>
              <a:rPr lang="en-US" dirty="0" smtClean="0"/>
              <a:t>file</a:t>
            </a:r>
            <a:endParaRPr lang="en-GB" dirty="0"/>
          </a:p>
        </p:txBody>
      </p:sp>
      <p:cxnSp>
        <p:nvCxnSpPr>
          <p:cNvPr id="6" name="Curved Connector 5"/>
          <p:cNvCxnSpPr>
            <a:stCxn id="32" idx="2"/>
            <a:endCxn id="56" idx="1"/>
          </p:cNvCxnSpPr>
          <p:nvPr/>
        </p:nvCxnSpPr>
        <p:spPr>
          <a:xfrm rot="16200000" flipH="1">
            <a:off x="2279421" y="2228774"/>
            <a:ext cx="2591539" cy="3696164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78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AE563B08-9F8E-4E47-8BB5-EE165A89D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882" y="4150952"/>
            <a:ext cx="4666569" cy="38297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2" name="Graphic 31" descr="Newspaper">
            <a:extLst>
              <a:ext uri="{FF2B5EF4-FFF2-40B4-BE49-F238E27FC236}">
                <a16:creationId xmlns:a16="http://schemas.microsoft.com/office/drawing/2014/main" xmlns="" id="{25A363B9-2C6B-48B3-98A1-3C313921F9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269908" y="1866687"/>
            <a:ext cx="914400" cy="914400"/>
          </a:xfrm>
          <a:prstGeom prst="rect">
            <a:avLst/>
          </a:prstGeom>
        </p:spPr>
      </p:pic>
      <p:pic>
        <p:nvPicPr>
          <p:cNvPr id="33" name="Graphic 32" descr="Paper">
            <a:extLst>
              <a:ext uri="{FF2B5EF4-FFF2-40B4-BE49-F238E27FC236}">
                <a16:creationId xmlns:a16="http://schemas.microsoft.com/office/drawing/2014/main" xmlns="" id="{3897B47C-5D4E-4813-BE03-19A935680A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547450" y="1315176"/>
            <a:ext cx="914400" cy="914400"/>
          </a:xfrm>
          <a:prstGeom prst="rect">
            <a:avLst/>
          </a:prstGeom>
        </p:spPr>
      </p:pic>
      <p:pic>
        <p:nvPicPr>
          <p:cNvPr id="34" name="Graphic 33" descr="Document">
            <a:extLst>
              <a:ext uri="{FF2B5EF4-FFF2-40B4-BE49-F238E27FC236}">
                <a16:creationId xmlns:a16="http://schemas.microsoft.com/office/drawing/2014/main" xmlns="" id="{780F1441-FB77-4197-B285-9B1A39EAAAC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47450" y="2576386"/>
            <a:ext cx="914400" cy="914400"/>
          </a:xfrm>
          <a:prstGeom prst="rect">
            <a:avLst/>
          </a:prstGeom>
        </p:spPr>
      </p:pic>
      <p:pic>
        <p:nvPicPr>
          <p:cNvPr id="35" name="Graphic 34" descr="Table">
            <a:extLst>
              <a:ext uri="{FF2B5EF4-FFF2-40B4-BE49-F238E27FC236}">
                <a16:creationId xmlns:a16="http://schemas.microsoft.com/office/drawing/2014/main" xmlns="" id="{01E62310-E1C9-4DA2-8956-CA3D3E17467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948314" y="1866687"/>
            <a:ext cx="914400" cy="914400"/>
          </a:xfrm>
          <a:prstGeom prst="rect">
            <a:avLst/>
          </a:prstGeom>
        </p:spPr>
      </p:pic>
      <p:pic>
        <p:nvPicPr>
          <p:cNvPr id="36" name="Graphic 35" descr="Blackboard">
            <a:extLst>
              <a:ext uri="{FF2B5EF4-FFF2-40B4-BE49-F238E27FC236}">
                <a16:creationId xmlns:a16="http://schemas.microsoft.com/office/drawing/2014/main" xmlns="" id="{5F26CE91-D5A7-45B8-A8F0-769CD191313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543604" y="1315176"/>
            <a:ext cx="914400" cy="9144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BE94513F-EC12-447D-A874-92997296F0CE}"/>
              </a:ext>
            </a:extLst>
          </p:cNvPr>
          <p:cNvSpPr/>
          <p:nvPr/>
        </p:nvSpPr>
        <p:spPr>
          <a:xfrm>
            <a:off x="4332318" y="1928080"/>
            <a:ext cx="1253567" cy="79161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Transform</a:t>
            </a:r>
            <a:endParaRPr lang="en-GB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F2A63DD1-AB49-4C79-9CC4-A713EAFDDCDE}"/>
              </a:ext>
            </a:extLst>
          </p:cNvPr>
          <p:cNvSpPr txBox="1"/>
          <p:nvPr/>
        </p:nvSpPr>
        <p:spPr>
          <a:xfrm>
            <a:off x="1384706" y="165597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  <a:endParaRPr lang="en-GB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F235D299-8CC9-4427-B641-A91C0F8D82C5}"/>
              </a:ext>
            </a:extLst>
          </p:cNvPr>
          <p:cNvSpPr txBox="1"/>
          <p:nvPr/>
        </p:nvSpPr>
        <p:spPr>
          <a:xfrm>
            <a:off x="3008595" y="161605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  <a:endParaRPr lang="en-GB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05391A22-199E-4FFD-B290-1CD1A9126BE7}"/>
              </a:ext>
            </a:extLst>
          </p:cNvPr>
          <p:cNvCxnSpPr>
            <a:stCxn id="32" idx="3"/>
            <a:endCxn id="35" idx="1"/>
          </p:cNvCxnSpPr>
          <p:nvPr/>
        </p:nvCxnSpPr>
        <p:spPr>
          <a:xfrm>
            <a:off x="2184308" y="2323887"/>
            <a:ext cx="7640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F90FAE57-878A-475A-8380-D56B49B1C290}"/>
              </a:ext>
            </a:extLst>
          </p:cNvPr>
          <p:cNvSpPr txBox="1"/>
          <p:nvPr/>
        </p:nvSpPr>
        <p:spPr>
          <a:xfrm>
            <a:off x="2178401" y="198984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N: M</a:t>
            </a:r>
            <a:endParaRPr lang="en-GB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xmlns="" id="{C8814725-C8F5-4100-BBF1-68636AB67DA8}"/>
              </a:ext>
            </a:extLst>
          </p:cNvPr>
          <p:cNvCxnSpPr>
            <a:cxnSpLocks/>
            <a:stCxn id="35" idx="3"/>
            <a:endCxn id="37" idx="1"/>
          </p:cNvCxnSpPr>
          <p:nvPr/>
        </p:nvCxnSpPr>
        <p:spPr>
          <a:xfrm>
            <a:off x="3862714" y="2323887"/>
            <a:ext cx="4696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4141189E-7DE5-4928-93F9-C1B39C6919D7}"/>
              </a:ext>
            </a:extLst>
          </p:cNvPr>
          <p:cNvSpPr txBox="1"/>
          <p:nvPr/>
        </p:nvSpPr>
        <p:spPr>
          <a:xfrm>
            <a:off x="7527881" y="1137037"/>
            <a:ext cx="103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template</a:t>
            </a:r>
            <a:endParaRPr lang="en-GB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668F30F6-08CC-46CC-9405-D315D6A5A5F5}"/>
              </a:ext>
            </a:extLst>
          </p:cNvPr>
          <p:cNvCxnSpPr>
            <a:cxnSpLocks/>
            <a:stCxn id="36" idx="3"/>
            <a:endCxn id="33" idx="1"/>
          </p:cNvCxnSpPr>
          <p:nvPr/>
        </p:nvCxnSpPr>
        <p:spPr>
          <a:xfrm>
            <a:off x="8458004" y="1772376"/>
            <a:ext cx="10894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5" name="Graphic 44" descr="Blackboard">
            <a:extLst>
              <a:ext uri="{FF2B5EF4-FFF2-40B4-BE49-F238E27FC236}">
                <a16:creationId xmlns:a16="http://schemas.microsoft.com/office/drawing/2014/main" xmlns="" id="{7C47CB6D-3D74-4E7D-9AE6-0A6B5F784DD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7588144" y="2576386"/>
            <a:ext cx="914400" cy="914400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9E250F7B-AA60-4FA2-A171-95E160F00894}"/>
              </a:ext>
            </a:extLst>
          </p:cNvPr>
          <p:cNvCxnSpPr>
            <a:cxnSpLocks/>
            <a:stCxn id="45" idx="3"/>
            <a:endCxn id="34" idx="1"/>
          </p:cNvCxnSpPr>
          <p:nvPr/>
        </p:nvCxnSpPr>
        <p:spPr>
          <a:xfrm>
            <a:off x="8502544" y="3033586"/>
            <a:ext cx="1044906" cy="0"/>
          </a:xfrm>
          <a:prstGeom prst="straightConnector1">
            <a:avLst/>
          </a:prstGeom>
          <a:solidFill>
            <a:schemeClr val="accent2"/>
          </a:solidFill>
          <a:ln>
            <a:noFill/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ECF444AB-6220-4FF6-8467-FEC46F6FF93A}"/>
              </a:ext>
            </a:extLst>
          </p:cNvPr>
          <p:cNvSpPr txBox="1"/>
          <p:nvPr/>
        </p:nvSpPr>
        <p:spPr>
          <a:xfrm>
            <a:off x="7552023" y="2426480"/>
            <a:ext cx="103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template</a:t>
            </a:r>
            <a:endParaRPr lang="en-GB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58CDC046-8873-404D-8E46-6DA3CC8BEF3E}"/>
              </a:ext>
            </a:extLst>
          </p:cNvPr>
          <p:cNvCxnSpPr>
            <a:cxnSpLocks/>
          </p:cNvCxnSpPr>
          <p:nvPr/>
        </p:nvCxnSpPr>
        <p:spPr>
          <a:xfrm>
            <a:off x="8409904" y="3019172"/>
            <a:ext cx="121454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9" name="Graphic 48" descr="Table">
            <a:extLst>
              <a:ext uri="{FF2B5EF4-FFF2-40B4-BE49-F238E27FC236}">
                <a16:creationId xmlns:a16="http://schemas.microsoft.com/office/drawing/2014/main" xmlns="" id="{E6255889-08DD-4F6E-B036-5C10989FA56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6055489" y="1871021"/>
            <a:ext cx="914400" cy="914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C66C313-4E4F-4E59-8C3B-38C52E54BD35}"/>
              </a:ext>
            </a:extLst>
          </p:cNvPr>
          <p:cNvSpPr txBox="1"/>
          <p:nvPr/>
        </p:nvSpPr>
        <p:spPr>
          <a:xfrm>
            <a:off x="6122197" y="161605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  <a:endParaRPr lang="en-GB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xmlns="" id="{927305B9-35F6-4C65-9AB6-7334060D80C0}"/>
              </a:ext>
            </a:extLst>
          </p:cNvPr>
          <p:cNvCxnSpPr>
            <a:cxnSpLocks/>
            <a:stCxn id="37" idx="3"/>
            <a:endCxn id="49" idx="1"/>
          </p:cNvCxnSpPr>
          <p:nvPr/>
        </p:nvCxnSpPr>
        <p:spPr>
          <a:xfrm>
            <a:off x="5585885" y="2323887"/>
            <a:ext cx="469604" cy="43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xmlns="" id="{3FB228E5-567A-4B42-9F39-F8A8D98552A8}"/>
              </a:ext>
            </a:extLst>
          </p:cNvPr>
          <p:cNvCxnSpPr>
            <a:cxnSpLocks/>
            <a:stCxn id="49" idx="3"/>
            <a:endCxn id="36" idx="1"/>
          </p:cNvCxnSpPr>
          <p:nvPr/>
        </p:nvCxnSpPr>
        <p:spPr>
          <a:xfrm flipV="1">
            <a:off x="6969889" y="1772376"/>
            <a:ext cx="573715" cy="5558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834E1469-68D5-4863-B150-B83EA37FAFFE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6969889" y="2328221"/>
            <a:ext cx="618255" cy="7053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3E1D0777-5A3B-4BC7-8FAF-0B5EBA5E32E6}"/>
              </a:ext>
            </a:extLst>
          </p:cNvPr>
          <p:cNvSpPr txBox="1"/>
          <p:nvPr/>
        </p:nvSpPr>
        <p:spPr>
          <a:xfrm>
            <a:off x="7061572" y="2121710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1: N</a:t>
            </a:r>
            <a:endParaRPr lang="en-GB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7135428C-9E20-4002-AA4B-662996C48FC9}"/>
              </a:ext>
            </a:extLst>
          </p:cNvPr>
          <p:cNvSpPr/>
          <p:nvPr/>
        </p:nvSpPr>
        <p:spPr>
          <a:xfrm>
            <a:off x="2759399" y="892629"/>
            <a:ext cx="6300649" cy="298469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Inside DocFX</a:t>
            </a:r>
            <a:endParaRPr lang="en-GB" dirty="0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xmlns="" id="{0F2FC376-0BD1-4063-A94F-120207D69AAD}"/>
              </a:ext>
            </a:extLst>
          </p:cNvPr>
          <p:cNvSpPr txBox="1">
            <a:spLocks/>
          </p:cNvSpPr>
          <p:nvPr/>
        </p:nvSpPr>
        <p:spPr>
          <a:xfrm>
            <a:off x="1026288" y="4918777"/>
            <a:ext cx="10972800" cy="10668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Markdown </a:t>
            </a:r>
            <a:r>
              <a:rPr lang="en-US" dirty="0" smtClean="0"/>
              <a:t>file</a:t>
            </a:r>
            <a:endParaRPr lang="en-GB" dirty="0"/>
          </a:p>
        </p:txBody>
      </p:sp>
      <p:cxnSp>
        <p:nvCxnSpPr>
          <p:cNvPr id="6" name="Curved Connector 5"/>
          <p:cNvCxnSpPr>
            <a:stCxn id="49" idx="2"/>
            <a:endCxn id="59" idx="0"/>
          </p:cNvCxnSpPr>
          <p:nvPr/>
        </p:nvCxnSpPr>
        <p:spPr>
          <a:xfrm rot="16200000" flipH="1">
            <a:off x="6219163" y="3078947"/>
            <a:ext cx="1365531" cy="778478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84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xmlns="" id="{7BF55ECF-DC34-466D-8F81-517907124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108" y="5625615"/>
            <a:ext cx="4267200" cy="11620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B78B75F3-CAD1-47EC-BFFF-2AB4CF626B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842"/>
          <a:stretch/>
        </p:blipFill>
        <p:spPr>
          <a:xfrm>
            <a:off x="4521108" y="3971117"/>
            <a:ext cx="4245521" cy="15049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2" name="Graphic 31" descr="Newspaper">
            <a:extLst>
              <a:ext uri="{FF2B5EF4-FFF2-40B4-BE49-F238E27FC236}">
                <a16:creationId xmlns:a16="http://schemas.microsoft.com/office/drawing/2014/main" xmlns="" id="{25A363B9-2C6B-48B3-98A1-3C313921F9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269908" y="1866687"/>
            <a:ext cx="914400" cy="914400"/>
          </a:xfrm>
          <a:prstGeom prst="rect">
            <a:avLst/>
          </a:prstGeom>
        </p:spPr>
      </p:pic>
      <p:pic>
        <p:nvPicPr>
          <p:cNvPr id="33" name="Graphic 32" descr="Paper">
            <a:extLst>
              <a:ext uri="{FF2B5EF4-FFF2-40B4-BE49-F238E27FC236}">
                <a16:creationId xmlns:a16="http://schemas.microsoft.com/office/drawing/2014/main" xmlns="" id="{3897B47C-5D4E-4813-BE03-19A935680A6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547450" y="1315176"/>
            <a:ext cx="914400" cy="914400"/>
          </a:xfrm>
          <a:prstGeom prst="rect">
            <a:avLst/>
          </a:prstGeom>
        </p:spPr>
      </p:pic>
      <p:pic>
        <p:nvPicPr>
          <p:cNvPr id="34" name="Graphic 33" descr="Document">
            <a:extLst>
              <a:ext uri="{FF2B5EF4-FFF2-40B4-BE49-F238E27FC236}">
                <a16:creationId xmlns:a16="http://schemas.microsoft.com/office/drawing/2014/main" xmlns="" id="{780F1441-FB77-4197-B285-9B1A39EAAAC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547450" y="2576386"/>
            <a:ext cx="914400" cy="914400"/>
          </a:xfrm>
          <a:prstGeom prst="rect">
            <a:avLst/>
          </a:prstGeom>
        </p:spPr>
      </p:pic>
      <p:pic>
        <p:nvPicPr>
          <p:cNvPr id="35" name="Graphic 34" descr="Table">
            <a:extLst>
              <a:ext uri="{FF2B5EF4-FFF2-40B4-BE49-F238E27FC236}">
                <a16:creationId xmlns:a16="http://schemas.microsoft.com/office/drawing/2014/main" xmlns="" id="{01E62310-E1C9-4DA2-8956-CA3D3E17467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2948314" y="1866687"/>
            <a:ext cx="914400" cy="914400"/>
          </a:xfrm>
          <a:prstGeom prst="rect">
            <a:avLst/>
          </a:prstGeom>
        </p:spPr>
      </p:pic>
      <p:pic>
        <p:nvPicPr>
          <p:cNvPr id="36" name="Graphic 35" descr="Blackboard">
            <a:extLst>
              <a:ext uri="{FF2B5EF4-FFF2-40B4-BE49-F238E27FC236}">
                <a16:creationId xmlns:a16="http://schemas.microsoft.com/office/drawing/2014/main" xmlns="" id="{5F26CE91-D5A7-45B8-A8F0-769CD191313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43604" y="1315176"/>
            <a:ext cx="914400" cy="9144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BE94513F-EC12-447D-A874-92997296F0CE}"/>
              </a:ext>
            </a:extLst>
          </p:cNvPr>
          <p:cNvSpPr/>
          <p:nvPr/>
        </p:nvSpPr>
        <p:spPr>
          <a:xfrm>
            <a:off x="4332318" y="1928080"/>
            <a:ext cx="1253567" cy="79161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Transform</a:t>
            </a:r>
            <a:endParaRPr lang="en-GB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F2A63DD1-AB49-4C79-9CC4-A713EAFDDCDE}"/>
              </a:ext>
            </a:extLst>
          </p:cNvPr>
          <p:cNvSpPr txBox="1"/>
          <p:nvPr/>
        </p:nvSpPr>
        <p:spPr>
          <a:xfrm>
            <a:off x="1384706" y="165597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  <a:endParaRPr lang="en-GB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F235D299-8CC9-4427-B641-A91C0F8D82C5}"/>
              </a:ext>
            </a:extLst>
          </p:cNvPr>
          <p:cNvSpPr txBox="1"/>
          <p:nvPr/>
        </p:nvSpPr>
        <p:spPr>
          <a:xfrm>
            <a:off x="3008595" y="161605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  <a:endParaRPr lang="en-GB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05391A22-199E-4FFD-B290-1CD1A9126BE7}"/>
              </a:ext>
            </a:extLst>
          </p:cNvPr>
          <p:cNvCxnSpPr>
            <a:stCxn id="32" idx="3"/>
            <a:endCxn id="35" idx="1"/>
          </p:cNvCxnSpPr>
          <p:nvPr/>
        </p:nvCxnSpPr>
        <p:spPr>
          <a:xfrm>
            <a:off x="2184308" y="2323887"/>
            <a:ext cx="7640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F90FAE57-878A-475A-8380-D56B49B1C290}"/>
              </a:ext>
            </a:extLst>
          </p:cNvPr>
          <p:cNvSpPr txBox="1"/>
          <p:nvPr/>
        </p:nvSpPr>
        <p:spPr>
          <a:xfrm>
            <a:off x="2178401" y="198984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N: M</a:t>
            </a:r>
            <a:endParaRPr lang="en-GB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xmlns="" id="{C8814725-C8F5-4100-BBF1-68636AB67DA8}"/>
              </a:ext>
            </a:extLst>
          </p:cNvPr>
          <p:cNvCxnSpPr>
            <a:cxnSpLocks/>
            <a:stCxn id="35" idx="3"/>
            <a:endCxn id="37" idx="1"/>
          </p:cNvCxnSpPr>
          <p:nvPr/>
        </p:nvCxnSpPr>
        <p:spPr>
          <a:xfrm>
            <a:off x="3862714" y="2323887"/>
            <a:ext cx="4696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4141189E-7DE5-4928-93F9-C1B39C6919D7}"/>
              </a:ext>
            </a:extLst>
          </p:cNvPr>
          <p:cNvSpPr txBox="1"/>
          <p:nvPr/>
        </p:nvSpPr>
        <p:spPr>
          <a:xfrm>
            <a:off x="7527881" y="1137037"/>
            <a:ext cx="103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template</a:t>
            </a:r>
            <a:endParaRPr lang="en-GB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668F30F6-08CC-46CC-9405-D315D6A5A5F5}"/>
              </a:ext>
            </a:extLst>
          </p:cNvPr>
          <p:cNvCxnSpPr>
            <a:cxnSpLocks/>
            <a:stCxn id="36" idx="3"/>
            <a:endCxn id="33" idx="1"/>
          </p:cNvCxnSpPr>
          <p:nvPr/>
        </p:nvCxnSpPr>
        <p:spPr>
          <a:xfrm>
            <a:off x="8458004" y="1772376"/>
            <a:ext cx="10894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5" name="Graphic 44" descr="Blackboard">
            <a:extLst>
              <a:ext uri="{FF2B5EF4-FFF2-40B4-BE49-F238E27FC236}">
                <a16:creationId xmlns:a16="http://schemas.microsoft.com/office/drawing/2014/main" xmlns="" id="{7C47CB6D-3D74-4E7D-9AE6-0A6B5F784DD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588144" y="2576386"/>
            <a:ext cx="914400" cy="914400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9E250F7B-AA60-4FA2-A171-95E160F00894}"/>
              </a:ext>
            </a:extLst>
          </p:cNvPr>
          <p:cNvCxnSpPr>
            <a:cxnSpLocks/>
            <a:stCxn id="45" idx="3"/>
            <a:endCxn id="34" idx="1"/>
          </p:cNvCxnSpPr>
          <p:nvPr/>
        </p:nvCxnSpPr>
        <p:spPr>
          <a:xfrm>
            <a:off x="8502544" y="3033586"/>
            <a:ext cx="1044906" cy="0"/>
          </a:xfrm>
          <a:prstGeom prst="straightConnector1">
            <a:avLst/>
          </a:prstGeom>
          <a:solidFill>
            <a:schemeClr val="accent2"/>
          </a:solidFill>
          <a:ln>
            <a:noFill/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ECF444AB-6220-4FF6-8467-FEC46F6FF93A}"/>
              </a:ext>
            </a:extLst>
          </p:cNvPr>
          <p:cNvSpPr txBox="1"/>
          <p:nvPr/>
        </p:nvSpPr>
        <p:spPr>
          <a:xfrm>
            <a:off x="7552023" y="2426480"/>
            <a:ext cx="103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template</a:t>
            </a:r>
            <a:endParaRPr lang="en-GB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58CDC046-8873-404D-8E46-6DA3CC8BEF3E}"/>
              </a:ext>
            </a:extLst>
          </p:cNvPr>
          <p:cNvCxnSpPr>
            <a:cxnSpLocks/>
          </p:cNvCxnSpPr>
          <p:nvPr/>
        </p:nvCxnSpPr>
        <p:spPr>
          <a:xfrm>
            <a:off x="8409904" y="3019172"/>
            <a:ext cx="121454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9" name="Graphic 48" descr="Table">
            <a:extLst>
              <a:ext uri="{FF2B5EF4-FFF2-40B4-BE49-F238E27FC236}">
                <a16:creationId xmlns:a16="http://schemas.microsoft.com/office/drawing/2014/main" xmlns="" id="{E6255889-08DD-4F6E-B036-5C10989FA56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055489" y="1871021"/>
            <a:ext cx="914400" cy="914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C66C313-4E4F-4E59-8C3B-38C52E54BD35}"/>
              </a:ext>
            </a:extLst>
          </p:cNvPr>
          <p:cNvSpPr txBox="1"/>
          <p:nvPr/>
        </p:nvSpPr>
        <p:spPr>
          <a:xfrm>
            <a:off x="6122197" y="161605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  <a:endParaRPr lang="en-GB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xmlns="" id="{927305B9-35F6-4C65-9AB6-7334060D80C0}"/>
              </a:ext>
            </a:extLst>
          </p:cNvPr>
          <p:cNvCxnSpPr>
            <a:cxnSpLocks/>
            <a:stCxn id="37" idx="3"/>
            <a:endCxn id="49" idx="1"/>
          </p:cNvCxnSpPr>
          <p:nvPr/>
        </p:nvCxnSpPr>
        <p:spPr>
          <a:xfrm>
            <a:off x="5585885" y="2323887"/>
            <a:ext cx="469604" cy="43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xmlns="" id="{3FB228E5-567A-4B42-9F39-F8A8D98552A8}"/>
              </a:ext>
            </a:extLst>
          </p:cNvPr>
          <p:cNvCxnSpPr>
            <a:cxnSpLocks/>
            <a:stCxn id="49" idx="3"/>
            <a:endCxn id="36" idx="1"/>
          </p:cNvCxnSpPr>
          <p:nvPr/>
        </p:nvCxnSpPr>
        <p:spPr>
          <a:xfrm flipV="1">
            <a:off x="6969889" y="1772376"/>
            <a:ext cx="573715" cy="5558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834E1469-68D5-4863-B150-B83EA37FAFFE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6969889" y="2328221"/>
            <a:ext cx="618255" cy="7053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3E1D0777-5A3B-4BC7-8FAF-0B5EBA5E32E6}"/>
              </a:ext>
            </a:extLst>
          </p:cNvPr>
          <p:cNvSpPr txBox="1"/>
          <p:nvPr/>
        </p:nvSpPr>
        <p:spPr>
          <a:xfrm>
            <a:off x="7061572" y="2121710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1: N</a:t>
            </a:r>
            <a:endParaRPr lang="en-GB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7135428C-9E20-4002-AA4B-662996C48FC9}"/>
              </a:ext>
            </a:extLst>
          </p:cNvPr>
          <p:cNvSpPr/>
          <p:nvPr/>
        </p:nvSpPr>
        <p:spPr>
          <a:xfrm>
            <a:off x="2759399" y="892629"/>
            <a:ext cx="6300649" cy="298469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Inside DocFX</a:t>
            </a:r>
            <a:endParaRPr lang="en-GB" dirty="0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xmlns="" id="{0F2FC376-0BD1-4063-A94F-120207D69AAD}"/>
              </a:ext>
            </a:extLst>
          </p:cNvPr>
          <p:cNvSpPr txBox="1">
            <a:spLocks/>
          </p:cNvSpPr>
          <p:nvPr/>
        </p:nvSpPr>
        <p:spPr>
          <a:xfrm>
            <a:off x="1026288" y="4893079"/>
            <a:ext cx="10972800" cy="10668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Markdown </a:t>
            </a:r>
            <a:r>
              <a:rPr lang="en-US" dirty="0" smtClean="0"/>
              <a:t>file</a:t>
            </a:r>
            <a:endParaRPr lang="en-GB" dirty="0"/>
          </a:p>
        </p:txBody>
      </p:sp>
      <p:cxnSp>
        <p:nvCxnSpPr>
          <p:cNvPr id="6" name="Curved Connector 5"/>
          <p:cNvCxnSpPr>
            <a:stCxn id="36" idx="2"/>
          </p:cNvCxnSpPr>
          <p:nvPr/>
        </p:nvCxnSpPr>
        <p:spPr>
          <a:xfrm rot="5400000">
            <a:off x="6685299" y="2835445"/>
            <a:ext cx="1921375" cy="709636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D652A00-A48F-433C-8B7C-58163408A6C2}"/>
              </a:ext>
            </a:extLst>
          </p:cNvPr>
          <p:cNvSpPr txBox="1"/>
          <p:nvPr/>
        </p:nvSpPr>
        <p:spPr>
          <a:xfrm>
            <a:off x="10273706" y="4705701"/>
            <a:ext cx="11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hello.html</a:t>
            </a:r>
            <a:endParaRPr lang="en-GB" dirty="0"/>
          </a:p>
        </p:txBody>
      </p:sp>
      <p:cxnSp>
        <p:nvCxnSpPr>
          <p:cNvPr id="56" name="Curved Connector 55"/>
          <p:cNvCxnSpPr>
            <a:stCxn id="33" idx="2"/>
            <a:endCxn id="31" idx="0"/>
          </p:cNvCxnSpPr>
          <p:nvPr/>
        </p:nvCxnSpPr>
        <p:spPr>
          <a:xfrm rot="16200000" flipH="1">
            <a:off x="9186402" y="3047823"/>
            <a:ext cx="2476125" cy="839629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Curved Connector 59"/>
          <p:cNvCxnSpPr>
            <a:stCxn id="45" idx="2"/>
          </p:cNvCxnSpPr>
          <p:nvPr/>
        </p:nvCxnSpPr>
        <p:spPr>
          <a:xfrm rot="5400000">
            <a:off x="6113418" y="3982648"/>
            <a:ext cx="2423788" cy="1440064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DD652A00-A48F-433C-8B7C-58163408A6C2}"/>
              </a:ext>
            </a:extLst>
          </p:cNvPr>
          <p:cNvSpPr txBox="1"/>
          <p:nvPr/>
        </p:nvSpPr>
        <p:spPr>
          <a:xfrm>
            <a:off x="10366135" y="5999115"/>
            <a:ext cx="956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hello.txt</a:t>
            </a:r>
            <a:endParaRPr lang="en-GB" dirty="0"/>
          </a:p>
        </p:txBody>
      </p:sp>
      <p:cxnSp>
        <p:nvCxnSpPr>
          <p:cNvPr id="62" name="Curved Connector 61"/>
          <p:cNvCxnSpPr>
            <a:stCxn id="34" idx="2"/>
            <a:endCxn id="61" idx="1"/>
          </p:cNvCxnSpPr>
          <p:nvPr/>
        </p:nvCxnSpPr>
        <p:spPr>
          <a:xfrm rot="16200000" flipH="1">
            <a:off x="8838895" y="4656540"/>
            <a:ext cx="2692995" cy="361485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76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phic 31" descr="Newspaper">
            <a:extLst>
              <a:ext uri="{FF2B5EF4-FFF2-40B4-BE49-F238E27FC236}">
                <a16:creationId xmlns:a16="http://schemas.microsoft.com/office/drawing/2014/main" xmlns="" id="{25A363B9-2C6B-48B3-98A1-3C313921F9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69908" y="1866687"/>
            <a:ext cx="914400" cy="914400"/>
          </a:xfrm>
          <a:prstGeom prst="rect">
            <a:avLst/>
          </a:prstGeom>
        </p:spPr>
      </p:pic>
      <p:pic>
        <p:nvPicPr>
          <p:cNvPr id="33" name="Graphic 32" descr="Paper">
            <a:extLst>
              <a:ext uri="{FF2B5EF4-FFF2-40B4-BE49-F238E27FC236}">
                <a16:creationId xmlns:a16="http://schemas.microsoft.com/office/drawing/2014/main" xmlns="" id="{3897B47C-5D4E-4813-BE03-19A935680A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547450" y="1315176"/>
            <a:ext cx="914400" cy="914400"/>
          </a:xfrm>
          <a:prstGeom prst="rect">
            <a:avLst/>
          </a:prstGeom>
        </p:spPr>
      </p:pic>
      <p:pic>
        <p:nvPicPr>
          <p:cNvPr id="34" name="Graphic 33" descr="Document">
            <a:extLst>
              <a:ext uri="{FF2B5EF4-FFF2-40B4-BE49-F238E27FC236}">
                <a16:creationId xmlns:a16="http://schemas.microsoft.com/office/drawing/2014/main" xmlns="" id="{780F1441-FB77-4197-B285-9B1A39EAAAC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547450" y="2576386"/>
            <a:ext cx="914400" cy="914400"/>
          </a:xfrm>
          <a:prstGeom prst="rect">
            <a:avLst/>
          </a:prstGeom>
        </p:spPr>
      </p:pic>
      <p:pic>
        <p:nvPicPr>
          <p:cNvPr id="35" name="Graphic 34" descr="Table">
            <a:extLst>
              <a:ext uri="{FF2B5EF4-FFF2-40B4-BE49-F238E27FC236}">
                <a16:creationId xmlns:a16="http://schemas.microsoft.com/office/drawing/2014/main" xmlns="" id="{01E62310-E1C9-4DA2-8956-CA3D3E17467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948314" y="1866687"/>
            <a:ext cx="914400" cy="914400"/>
          </a:xfrm>
          <a:prstGeom prst="rect">
            <a:avLst/>
          </a:prstGeom>
        </p:spPr>
      </p:pic>
      <p:pic>
        <p:nvPicPr>
          <p:cNvPr id="36" name="Graphic 35" descr="Blackboard">
            <a:extLst>
              <a:ext uri="{FF2B5EF4-FFF2-40B4-BE49-F238E27FC236}">
                <a16:creationId xmlns:a16="http://schemas.microsoft.com/office/drawing/2014/main" xmlns="" id="{5F26CE91-D5A7-45B8-A8F0-769CD191313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543604" y="1315176"/>
            <a:ext cx="914400" cy="9144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BE94513F-EC12-447D-A874-92997296F0CE}"/>
              </a:ext>
            </a:extLst>
          </p:cNvPr>
          <p:cNvSpPr/>
          <p:nvPr/>
        </p:nvSpPr>
        <p:spPr>
          <a:xfrm>
            <a:off x="4332318" y="1928080"/>
            <a:ext cx="1253567" cy="79161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Transform</a:t>
            </a:r>
            <a:endParaRPr lang="en-GB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F2A63DD1-AB49-4C79-9CC4-A713EAFDDCDE}"/>
              </a:ext>
            </a:extLst>
          </p:cNvPr>
          <p:cNvSpPr txBox="1"/>
          <p:nvPr/>
        </p:nvSpPr>
        <p:spPr>
          <a:xfrm>
            <a:off x="1384706" y="165597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  <a:endParaRPr lang="en-GB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F235D299-8CC9-4427-B641-A91C0F8D82C5}"/>
              </a:ext>
            </a:extLst>
          </p:cNvPr>
          <p:cNvSpPr txBox="1"/>
          <p:nvPr/>
        </p:nvSpPr>
        <p:spPr>
          <a:xfrm>
            <a:off x="3008595" y="161605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  <a:endParaRPr lang="en-GB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05391A22-199E-4FFD-B290-1CD1A9126BE7}"/>
              </a:ext>
            </a:extLst>
          </p:cNvPr>
          <p:cNvCxnSpPr>
            <a:stCxn id="32" idx="3"/>
            <a:endCxn id="35" idx="1"/>
          </p:cNvCxnSpPr>
          <p:nvPr/>
        </p:nvCxnSpPr>
        <p:spPr>
          <a:xfrm>
            <a:off x="2184308" y="2323887"/>
            <a:ext cx="7640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F90FAE57-878A-475A-8380-D56B49B1C290}"/>
              </a:ext>
            </a:extLst>
          </p:cNvPr>
          <p:cNvSpPr txBox="1"/>
          <p:nvPr/>
        </p:nvSpPr>
        <p:spPr>
          <a:xfrm>
            <a:off x="2178401" y="198984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N: M</a:t>
            </a:r>
            <a:endParaRPr lang="en-GB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xmlns="" id="{C8814725-C8F5-4100-BBF1-68636AB67DA8}"/>
              </a:ext>
            </a:extLst>
          </p:cNvPr>
          <p:cNvCxnSpPr>
            <a:cxnSpLocks/>
            <a:stCxn id="35" idx="3"/>
            <a:endCxn id="37" idx="1"/>
          </p:cNvCxnSpPr>
          <p:nvPr/>
        </p:nvCxnSpPr>
        <p:spPr>
          <a:xfrm>
            <a:off x="3862714" y="2323887"/>
            <a:ext cx="4696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4141189E-7DE5-4928-93F9-C1B39C6919D7}"/>
              </a:ext>
            </a:extLst>
          </p:cNvPr>
          <p:cNvSpPr txBox="1"/>
          <p:nvPr/>
        </p:nvSpPr>
        <p:spPr>
          <a:xfrm>
            <a:off x="7527881" y="1137037"/>
            <a:ext cx="103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template</a:t>
            </a:r>
            <a:endParaRPr lang="en-GB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668F30F6-08CC-46CC-9405-D315D6A5A5F5}"/>
              </a:ext>
            </a:extLst>
          </p:cNvPr>
          <p:cNvCxnSpPr>
            <a:cxnSpLocks/>
            <a:stCxn id="36" idx="3"/>
            <a:endCxn id="33" idx="1"/>
          </p:cNvCxnSpPr>
          <p:nvPr/>
        </p:nvCxnSpPr>
        <p:spPr>
          <a:xfrm>
            <a:off x="8458004" y="1772376"/>
            <a:ext cx="10894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5" name="Graphic 44" descr="Blackboard">
            <a:extLst>
              <a:ext uri="{FF2B5EF4-FFF2-40B4-BE49-F238E27FC236}">
                <a16:creationId xmlns:a16="http://schemas.microsoft.com/office/drawing/2014/main" xmlns="" id="{7C47CB6D-3D74-4E7D-9AE6-0A6B5F784DD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88144" y="2576386"/>
            <a:ext cx="914400" cy="914400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9E250F7B-AA60-4FA2-A171-95E160F00894}"/>
              </a:ext>
            </a:extLst>
          </p:cNvPr>
          <p:cNvCxnSpPr>
            <a:cxnSpLocks/>
            <a:stCxn id="45" idx="3"/>
            <a:endCxn id="34" idx="1"/>
          </p:cNvCxnSpPr>
          <p:nvPr/>
        </p:nvCxnSpPr>
        <p:spPr>
          <a:xfrm>
            <a:off x="8502544" y="3033586"/>
            <a:ext cx="1044906" cy="0"/>
          </a:xfrm>
          <a:prstGeom prst="straightConnector1">
            <a:avLst/>
          </a:prstGeom>
          <a:solidFill>
            <a:schemeClr val="accent2"/>
          </a:solidFill>
          <a:ln>
            <a:noFill/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ECF444AB-6220-4FF6-8467-FEC46F6FF93A}"/>
              </a:ext>
            </a:extLst>
          </p:cNvPr>
          <p:cNvSpPr txBox="1"/>
          <p:nvPr/>
        </p:nvSpPr>
        <p:spPr>
          <a:xfrm>
            <a:off x="7552023" y="2426480"/>
            <a:ext cx="103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template</a:t>
            </a:r>
            <a:endParaRPr lang="en-GB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58CDC046-8873-404D-8E46-6DA3CC8BEF3E}"/>
              </a:ext>
            </a:extLst>
          </p:cNvPr>
          <p:cNvCxnSpPr>
            <a:cxnSpLocks/>
          </p:cNvCxnSpPr>
          <p:nvPr/>
        </p:nvCxnSpPr>
        <p:spPr>
          <a:xfrm>
            <a:off x="8409904" y="3019172"/>
            <a:ext cx="121454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9" name="Graphic 48" descr="Table">
            <a:extLst>
              <a:ext uri="{FF2B5EF4-FFF2-40B4-BE49-F238E27FC236}">
                <a16:creationId xmlns:a16="http://schemas.microsoft.com/office/drawing/2014/main" xmlns="" id="{E6255889-08DD-4F6E-B036-5C10989FA56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6055489" y="1871021"/>
            <a:ext cx="914400" cy="914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C66C313-4E4F-4E59-8C3B-38C52E54BD35}"/>
              </a:ext>
            </a:extLst>
          </p:cNvPr>
          <p:cNvSpPr txBox="1"/>
          <p:nvPr/>
        </p:nvSpPr>
        <p:spPr>
          <a:xfrm>
            <a:off x="6122197" y="161605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  <a:endParaRPr lang="en-GB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xmlns="" id="{927305B9-35F6-4C65-9AB6-7334060D80C0}"/>
              </a:ext>
            </a:extLst>
          </p:cNvPr>
          <p:cNvCxnSpPr>
            <a:cxnSpLocks/>
            <a:stCxn id="37" idx="3"/>
            <a:endCxn id="49" idx="1"/>
          </p:cNvCxnSpPr>
          <p:nvPr/>
        </p:nvCxnSpPr>
        <p:spPr>
          <a:xfrm>
            <a:off x="5585885" y="2323887"/>
            <a:ext cx="469604" cy="43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xmlns="" id="{3FB228E5-567A-4B42-9F39-F8A8D98552A8}"/>
              </a:ext>
            </a:extLst>
          </p:cNvPr>
          <p:cNvCxnSpPr>
            <a:cxnSpLocks/>
            <a:stCxn id="49" idx="3"/>
            <a:endCxn id="36" idx="1"/>
          </p:cNvCxnSpPr>
          <p:nvPr/>
        </p:nvCxnSpPr>
        <p:spPr>
          <a:xfrm flipV="1">
            <a:off x="6969889" y="1772376"/>
            <a:ext cx="573715" cy="5558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834E1469-68D5-4863-B150-B83EA37FAFFE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6969889" y="2328221"/>
            <a:ext cx="618255" cy="7053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3E1D0777-5A3B-4BC7-8FAF-0B5EBA5E32E6}"/>
              </a:ext>
            </a:extLst>
          </p:cNvPr>
          <p:cNvSpPr txBox="1"/>
          <p:nvPr/>
        </p:nvSpPr>
        <p:spPr>
          <a:xfrm>
            <a:off x="7061572" y="2121710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1: N</a:t>
            </a:r>
            <a:endParaRPr lang="en-GB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7135428C-9E20-4002-AA4B-662996C48FC9}"/>
              </a:ext>
            </a:extLst>
          </p:cNvPr>
          <p:cNvSpPr/>
          <p:nvPr/>
        </p:nvSpPr>
        <p:spPr>
          <a:xfrm>
            <a:off x="2759399" y="892629"/>
            <a:ext cx="6300649" cy="298469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Inside DocFX</a:t>
            </a:r>
            <a:endParaRPr lang="en-GB" dirty="0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xmlns="" id="{0F2FC376-0BD1-4063-A94F-120207D69AAD}"/>
              </a:ext>
            </a:extLst>
          </p:cNvPr>
          <p:cNvSpPr txBox="1">
            <a:spLocks/>
          </p:cNvSpPr>
          <p:nvPr/>
        </p:nvSpPr>
        <p:spPr>
          <a:xfrm>
            <a:off x="1026288" y="4912778"/>
            <a:ext cx="10972800" cy="10668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C# Code</a:t>
            </a:r>
            <a:endParaRPr lang="en-GB" dirty="0"/>
          </a:p>
        </p:txBody>
      </p:sp>
      <p:cxnSp>
        <p:nvCxnSpPr>
          <p:cNvPr id="6" name="Curved Connector 5"/>
          <p:cNvCxnSpPr>
            <a:stCxn id="32" idx="2"/>
          </p:cNvCxnSpPr>
          <p:nvPr/>
        </p:nvCxnSpPr>
        <p:spPr>
          <a:xfrm rot="16200000" flipH="1">
            <a:off x="2279421" y="2228774"/>
            <a:ext cx="2591539" cy="3696164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307D32B9-A25D-4843-AD4C-73DE6A23DD2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30852" y="4027233"/>
            <a:ext cx="3571875" cy="36290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2431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phic 31" descr="Newspaper">
            <a:extLst>
              <a:ext uri="{FF2B5EF4-FFF2-40B4-BE49-F238E27FC236}">
                <a16:creationId xmlns:a16="http://schemas.microsoft.com/office/drawing/2014/main" xmlns="" id="{25A363B9-2C6B-48B3-98A1-3C313921F9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69908" y="1866687"/>
            <a:ext cx="914400" cy="914400"/>
          </a:xfrm>
          <a:prstGeom prst="rect">
            <a:avLst/>
          </a:prstGeom>
        </p:spPr>
      </p:pic>
      <p:pic>
        <p:nvPicPr>
          <p:cNvPr id="33" name="Graphic 32" descr="Paper">
            <a:extLst>
              <a:ext uri="{FF2B5EF4-FFF2-40B4-BE49-F238E27FC236}">
                <a16:creationId xmlns:a16="http://schemas.microsoft.com/office/drawing/2014/main" xmlns="" id="{3897B47C-5D4E-4813-BE03-19A935680A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547450" y="1315176"/>
            <a:ext cx="914400" cy="914400"/>
          </a:xfrm>
          <a:prstGeom prst="rect">
            <a:avLst/>
          </a:prstGeom>
        </p:spPr>
      </p:pic>
      <p:pic>
        <p:nvPicPr>
          <p:cNvPr id="34" name="Graphic 33" descr="Document">
            <a:extLst>
              <a:ext uri="{FF2B5EF4-FFF2-40B4-BE49-F238E27FC236}">
                <a16:creationId xmlns:a16="http://schemas.microsoft.com/office/drawing/2014/main" xmlns="" id="{780F1441-FB77-4197-B285-9B1A39EAAAC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547450" y="2576386"/>
            <a:ext cx="914400" cy="914400"/>
          </a:xfrm>
          <a:prstGeom prst="rect">
            <a:avLst/>
          </a:prstGeom>
        </p:spPr>
      </p:pic>
      <p:pic>
        <p:nvPicPr>
          <p:cNvPr id="35" name="Graphic 34" descr="Table">
            <a:extLst>
              <a:ext uri="{FF2B5EF4-FFF2-40B4-BE49-F238E27FC236}">
                <a16:creationId xmlns:a16="http://schemas.microsoft.com/office/drawing/2014/main" xmlns="" id="{01E62310-E1C9-4DA2-8956-CA3D3E17467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948314" y="1866687"/>
            <a:ext cx="914400" cy="914400"/>
          </a:xfrm>
          <a:prstGeom prst="rect">
            <a:avLst/>
          </a:prstGeom>
        </p:spPr>
      </p:pic>
      <p:pic>
        <p:nvPicPr>
          <p:cNvPr id="36" name="Graphic 35" descr="Blackboard">
            <a:extLst>
              <a:ext uri="{FF2B5EF4-FFF2-40B4-BE49-F238E27FC236}">
                <a16:creationId xmlns:a16="http://schemas.microsoft.com/office/drawing/2014/main" xmlns="" id="{5F26CE91-D5A7-45B8-A8F0-769CD191313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543604" y="1315176"/>
            <a:ext cx="914400" cy="9144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BE94513F-EC12-447D-A874-92997296F0CE}"/>
              </a:ext>
            </a:extLst>
          </p:cNvPr>
          <p:cNvSpPr/>
          <p:nvPr/>
        </p:nvSpPr>
        <p:spPr>
          <a:xfrm>
            <a:off x="4332318" y="1928080"/>
            <a:ext cx="1253567" cy="79161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Transform</a:t>
            </a:r>
            <a:endParaRPr lang="en-GB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F2A63DD1-AB49-4C79-9CC4-A713EAFDDCDE}"/>
              </a:ext>
            </a:extLst>
          </p:cNvPr>
          <p:cNvSpPr txBox="1"/>
          <p:nvPr/>
        </p:nvSpPr>
        <p:spPr>
          <a:xfrm>
            <a:off x="1384706" y="165597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  <a:endParaRPr lang="en-GB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F235D299-8CC9-4427-B641-A91C0F8D82C5}"/>
              </a:ext>
            </a:extLst>
          </p:cNvPr>
          <p:cNvSpPr txBox="1"/>
          <p:nvPr/>
        </p:nvSpPr>
        <p:spPr>
          <a:xfrm>
            <a:off x="3008595" y="161605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  <a:endParaRPr lang="en-GB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05391A22-199E-4FFD-B290-1CD1A9126BE7}"/>
              </a:ext>
            </a:extLst>
          </p:cNvPr>
          <p:cNvCxnSpPr>
            <a:stCxn id="32" idx="3"/>
            <a:endCxn id="35" idx="1"/>
          </p:cNvCxnSpPr>
          <p:nvPr/>
        </p:nvCxnSpPr>
        <p:spPr>
          <a:xfrm>
            <a:off x="2184308" y="2323887"/>
            <a:ext cx="7640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F90FAE57-878A-475A-8380-D56B49B1C290}"/>
              </a:ext>
            </a:extLst>
          </p:cNvPr>
          <p:cNvSpPr txBox="1"/>
          <p:nvPr/>
        </p:nvSpPr>
        <p:spPr>
          <a:xfrm>
            <a:off x="2178401" y="198984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N: M</a:t>
            </a:r>
            <a:endParaRPr lang="en-GB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xmlns="" id="{C8814725-C8F5-4100-BBF1-68636AB67DA8}"/>
              </a:ext>
            </a:extLst>
          </p:cNvPr>
          <p:cNvCxnSpPr>
            <a:cxnSpLocks/>
            <a:stCxn id="35" idx="3"/>
            <a:endCxn id="37" idx="1"/>
          </p:cNvCxnSpPr>
          <p:nvPr/>
        </p:nvCxnSpPr>
        <p:spPr>
          <a:xfrm>
            <a:off x="3862714" y="2323887"/>
            <a:ext cx="4696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4141189E-7DE5-4928-93F9-C1B39C6919D7}"/>
              </a:ext>
            </a:extLst>
          </p:cNvPr>
          <p:cNvSpPr txBox="1"/>
          <p:nvPr/>
        </p:nvSpPr>
        <p:spPr>
          <a:xfrm>
            <a:off x="7527881" y="1137037"/>
            <a:ext cx="103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template</a:t>
            </a:r>
            <a:endParaRPr lang="en-GB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668F30F6-08CC-46CC-9405-D315D6A5A5F5}"/>
              </a:ext>
            </a:extLst>
          </p:cNvPr>
          <p:cNvCxnSpPr>
            <a:cxnSpLocks/>
            <a:stCxn id="36" idx="3"/>
            <a:endCxn id="33" idx="1"/>
          </p:cNvCxnSpPr>
          <p:nvPr/>
        </p:nvCxnSpPr>
        <p:spPr>
          <a:xfrm>
            <a:off x="8458004" y="1772376"/>
            <a:ext cx="10894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5" name="Graphic 44" descr="Blackboard">
            <a:extLst>
              <a:ext uri="{FF2B5EF4-FFF2-40B4-BE49-F238E27FC236}">
                <a16:creationId xmlns:a16="http://schemas.microsoft.com/office/drawing/2014/main" xmlns="" id="{7C47CB6D-3D74-4E7D-9AE6-0A6B5F784DD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88144" y="2576386"/>
            <a:ext cx="914400" cy="914400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9E250F7B-AA60-4FA2-A171-95E160F00894}"/>
              </a:ext>
            </a:extLst>
          </p:cNvPr>
          <p:cNvCxnSpPr>
            <a:cxnSpLocks/>
            <a:stCxn id="45" idx="3"/>
            <a:endCxn id="34" idx="1"/>
          </p:cNvCxnSpPr>
          <p:nvPr/>
        </p:nvCxnSpPr>
        <p:spPr>
          <a:xfrm>
            <a:off x="8502544" y="3033586"/>
            <a:ext cx="1044906" cy="0"/>
          </a:xfrm>
          <a:prstGeom prst="straightConnector1">
            <a:avLst/>
          </a:prstGeom>
          <a:solidFill>
            <a:schemeClr val="accent2"/>
          </a:solidFill>
          <a:ln>
            <a:noFill/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ECF444AB-6220-4FF6-8467-FEC46F6FF93A}"/>
              </a:ext>
            </a:extLst>
          </p:cNvPr>
          <p:cNvSpPr txBox="1"/>
          <p:nvPr/>
        </p:nvSpPr>
        <p:spPr>
          <a:xfrm>
            <a:off x="7552023" y="2426480"/>
            <a:ext cx="103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template</a:t>
            </a:r>
            <a:endParaRPr lang="en-GB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58CDC046-8873-404D-8E46-6DA3CC8BEF3E}"/>
              </a:ext>
            </a:extLst>
          </p:cNvPr>
          <p:cNvCxnSpPr>
            <a:cxnSpLocks/>
          </p:cNvCxnSpPr>
          <p:nvPr/>
        </p:nvCxnSpPr>
        <p:spPr>
          <a:xfrm>
            <a:off x="8409904" y="3019172"/>
            <a:ext cx="121454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9" name="Graphic 48" descr="Table">
            <a:extLst>
              <a:ext uri="{FF2B5EF4-FFF2-40B4-BE49-F238E27FC236}">
                <a16:creationId xmlns:a16="http://schemas.microsoft.com/office/drawing/2014/main" xmlns="" id="{E6255889-08DD-4F6E-B036-5C10989FA56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6055489" y="1871021"/>
            <a:ext cx="914400" cy="914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C66C313-4E4F-4E59-8C3B-38C52E54BD35}"/>
              </a:ext>
            </a:extLst>
          </p:cNvPr>
          <p:cNvSpPr txBox="1"/>
          <p:nvPr/>
        </p:nvSpPr>
        <p:spPr>
          <a:xfrm>
            <a:off x="6122197" y="161605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  <a:endParaRPr lang="en-GB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xmlns="" id="{927305B9-35F6-4C65-9AB6-7334060D80C0}"/>
              </a:ext>
            </a:extLst>
          </p:cNvPr>
          <p:cNvCxnSpPr>
            <a:cxnSpLocks/>
            <a:stCxn id="37" idx="3"/>
            <a:endCxn id="49" idx="1"/>
          </p:cNvCxnSpPr>
          <p:nvPr/>
        </p:nvCxnSpPr>
        <p:spPr>
          <a:xfrm>
            <a:off x="5585885" y="2323887"/>
            <a:ext cx="469604" cy="43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xmlns="" id="{3FB228E5-567A-4B42-9F39-F8A8D98552A8}"/>
              </a:ext>
            </a:extLst>
          </p:cNvPr>
          <p:cNvCxnSpPr>
            <a:cxnSpLocks/>
            <a:stCxn id="49" idx="3"/>
            <a:endCxn id="36" idx="1"/>
          </p:cNvCxnSpPr>
          <p:nvPr/>
        </p:nvCxnSpPr>
        <p:spPr>
          <a:xfrm flipV="1">
            <a:off x="6969889" y="1772376"/>
            <a:ext cx="573715" cy="5558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834E1469-68D5-4863-B150-B83EA37FAFFE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6969889" y="2328221"/>
            <a:ext cx="618255" cy="7053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3E1D0777-5A3B-4BC7-8FAF-0B5EBA5E32E6}"/>
              </a:ext>
            </a:extLst>
          </p:cNvPr>
          <p:cNvSpPr txBox="1"/>
          <p:nvPr/>
        </p:nvSpPr>
        <p:spPr>
          <a:xfrm>
            <a:off x="7061572" y="2121710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1: N</a:t>
            </a:r>
            <a:endParaRPr lang="en-GB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7135428C-9E20-4002-AA4B-662996C48FC9}"/>
              </a:ext>
            </a:extLst>
          </p:cNvPr>
          <p:cNvSpPr/>
          <p:nvPr/>
        </p:nvSpPr>
        <p:spPr>
          <a:xfrm>
            <a:off x="2759399" y="892629"/>
            <a:ext cx="6300649" cy="298469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Inside DocFX</a:t>
            </a:r>
            <a:endParaRPr lang="en-GB" dirty="0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xmlns="" id="{0F2FC376-0BD1-4063-A94F-120207D69AAD}"/>
              </a:ext>
            </a:extLst>
          </p:cNvPr>
          <p:cNvSpPr txBox="1">
            <a:spLocks/>
          </p:cNvSpPr>
          <p:nvPr/>
        </p:nvSpPr>
        <p:spPr>
          <a:xfrm>
            <a:off x="1026288" y="4918777"/>
            <a:ext cx="10972800" cy="10668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C# Code</a:t>
            </a:r>
            <a:endParaRPr lang="en-GB" dirty="0"/>
          </a:p>
        </p:txBody>
      </p:sp>
      <p:cxnSp>
        <p:nvCxnSpPr>
          <p:cNvPr id="6" name="Curved Connector 5"/>
          <p:cNvCxnSpPr>
            <a:stCxn id="49" idx="2"/>
          </p:cNvCxnSpPr>
          <p:nvPr/>
        </p:nvCxnSpPr>
        <p:spPr>
          <a:xfrm rot="16200000" flipH="1">
            <a:off x="6219163" y="3078947"/>
            <a:ext cx="1365531" cy="778478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11427" y="4260312"/>
            <a:ext cx="4032907" cy="684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7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phic 31" descr="Newspaper">
            <a:extLst>
              <a:ext uri="{FF2B5EF4-FFF2-40B4-BE49-F238E27FC236}">
                <a16:creationId xmlns:a16="http://schemas.microsoft.com/office/drawing/2014/main" xmlns="" id="{25A363B9-2C6B-48B3-98A1-3C313921F9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69908" y="1866687"/>
            <a:ext cx="914400" cy="914400"/>
          </a:xfrm>
          <a:prstGeom prst="rect">
            <a:avLst/>
          </a:prstGeom>
        </p:spPr>
      </p:pic>
      <p:pic>
        <p:nvPicPr>
          <p:cNvPr id="33" name="Graphic 32" descr="Paper">
            <a:extLst>
              <a:ext uri="{FF2B5EF4-FFF2-40B4-BE49-F238E27FC236}">
                <a16:creationId xmlns:a16="http://schemas.microsoft.com/office/drawing/2014/main" xmlns="" id="{3897B47C-5D4E-4813-BE03-19A935680A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547450" y="1315176"/>
            <a:ext cx="914400" cy="914400"/>
          </a:xfrm>
          <a:prstGeom prst="rect">
            <a:avLst/>
          </a:prstGeom>
        </p:spPr>
      </p:pic>
      <p:pic>
        <p:nvPicPr>
          <p:cNvPr id="34" name="Graphic 33" descr="Document">
            <a:extLst>
              <a:ext uri="{FF2B5EF4-FFF2-40B4-BE49-F238E27FC236}">
                <a16:creationId xmlns:a16="http://schemas.microsoft.com/office/drawing/2014/main" xmlns="" id="{780F1441-FB77-4197-B285-9B1A39EAAAC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547450" y="2576386"/>
            <a:ext cx="914400" cy="914400"/>
          </a:xfrm>
          <a:prstGeom prst="rect">
            <a:avLst/>
          </a:prstGeom>
        </p:spPr>
      </p:pic>
      <p:pic>
        <p:nvPicPr>
          <p:cNvPr id="35" name="Graphic 34" descr="Table">
            <a:extLst>
              <a:ext uri="{FF2B5EF4-FFF2-40B4-BE49-F238E27FC236}">
                <a16:creationId xmlns:a16="http://schemas.microsoft.com/office/drawing/2014/main" xmlns="" id="{01E62310-E1C9-4DA2-8956-CA3D3E17467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948314" y="1866687"/>
            <a:ext cx="914400" cy="914400"/>
          </a:xfrm>
          <a:prstGeom prst="rect">
            <a:avLst/>
          </a:prstGeom>
        </p:spPr>
      </p:pic>
      <p:pic>
        <p:nvPicPr>
          <p:cNvPr id="36" name="Graphic 35" descr="Blackboard">
            <a:extLst>
              <a:ext uri="{FF2B5EF4-FFF2-40B4-BE49-F238E27FC236}">
                <a16:creationId xmlns:a16="http://schemas.microsoft.com/office/drawing/2014/main" xmlns="" id="{5F26CE91-D5A7-45B8-A8F0-769CD191313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543604" y="1315176"/>
            <a:ext cx="914400" cy="9144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BE94513F-EC12-447D-A874-92997296F0CE}"/>
              </a:ext>
            </a:extLst>
          </p:cNvPr>
          <p:cNvSpPr/>
          <p:nvPr/>
        </p:nvSpPr>
        <p:spPr>
          <a:xfrm>
            <a:off x="4332318" y="1928080"/>
            <a:ext cx="1253567" cy="79161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Transform</a:t>
            </a:r>
            <a:endParaRPr lang="en-GB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F2A63DD1-AB49-4C79-9CC4-A713EAFDDCDE}"/>
              </a:ext>
            </a:extLst>
          </p:cNvPr>
          <p:cNvSpPr txBox="1"/>
          <p:nvPr/>
        </p:nvSpPr>
        <p:spPr>
          <a:xfrm>
            <a:off x="1384706" y="165597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  <a:endParaRPr lang="en-GB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F235D299-8CC9-4427-B641-A91C0F8D82C5}"/>
              </a:ext>
            </a:extLst>
          </p:cNvPr>
          <p:cNvSpPr txBox="1"/>
          <p:nvPr/>
        </p:nvSpPr>
        <p:spPr>
          <a:xfrm>
            <a:off x="3008595" y="161605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  <a:endParaRPr lang="en-GB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05391A22-199E-4FFD-B290-1CD1A9126BE7}"/>
              </a:ext>
            </a:extLst>
          </p:cNvPr>
          <p:cNvCxnSpPr>
            <a:stCxn id="32" idx="3"/>
            <a:endCxn id="35" idx="1"/>
          </p:cNvCxnSpPr>
          <p:nvPr/>
        </p:nvCxnSpPr>
        <p:spPr>
          <a:xfrm>
            <a:off x="2184308" y="2323887"/>
            <a:ext cx="7640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F90FAE57-878A-475A-8380-D56B49B1C290}"/>
              </a:ext>
            </a:extLst>
          </p:cNvPr>
          <p:cNvSpPr txBox="1"/>
          <p:nvPr/>
        </p:nvSpPr>
        <p:spPr>
          <a:xfrm>
            <a:off x="2178401" y="198984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N: M</a:t>
            </a:r>
            <a:endParaRPr lang="en-GB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xmlns="" id="{C8814725-C8F5-4100-BBF1-68636AB67DA8}"/>
              </a:ext>
            </a:extLst>
          </p:cNvPr>
          <p:cNvCxnSpPr>
            <a:cxnSpLocks/>
            <a:stCxn id="35" idx="3"/>
            <a:endCxn id="37" idx="1"/>
          </p:cNvCxnSpPr>
          <p:nvPr/>
        </p:nvCxnSpPr>
        <p:spPr>
          <a:xfrm>
            <a:off x="3862714" y="2323887"/>
            <a:ext cx="4696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4141189E-7DE5-4928-93F9-C1B39C6919D7}"/>
              </a:ext>
            </a:extLst>
          </p:cNvPr>
          <p:cNvSpPr txBox="1"/>
          <p:nvPr/>
        </p:nvSpPr>
        <p:spPr>
          <a:xfrm>
            <a:off x="7527881" y="1137037"/>
            <a:ext cx="103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template</a:t>
            </a:r>
            <a:endParaRPr lang="en-GB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668F30F6-08CC-46CC-9405-D315D6A5A5F5}"/>
              </a:ext>
            </a:extLst>
          </p:cNvPr>
          <p:cNvCxnSpPr>
            <a:cxnSpLocks/>
            <a:stCxn id="36" idx="3"/>
            <a:endCxn id="33" idx="1"/>
          </p:cNvCxnSpPr>
          <p:nvPr/>
        </p:nvCxnSpPr>
        <p:spPr>
          <a:xfrm>
            <a:off x="8458004" y="1772376"/>
            <a:ext cx="10894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5" name="Graphic 44" descr="Blackboard">
            <a:extLst>
              <a:ext uri="{FF2B5EF4-FFF2-40B4-BE49-F238E27FC236}">
                <a16:creationId xmlns:a16="http://schemas.microsoft.com/office/drawing/2014/main" xmlns="" id="{7C47CB6D-3D74-4E7D-9AE6-0A6B5F784DD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88144" y="2576386"/>
            <a:ext cx="914400" cy="914400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9E250F7B-AA60-4FA2-A171-95E160F00894}"/>
              </a:ext>
            </a:extLst>
          </p:cNvPr>
          <p:cNvCxnSpPr>
            <a:cxnSpLocks/>
            <a:stCxn id="45" idx="3"/>
            <a:endCxn id="34" idx="1"/>
          </p:cNvCxnSpPr>
          <p:nvPr/>
        </p:nvCxnSpPr>
        <p:spPr>
          <a:xfrm>
            <a:off x="8502544" y="3033586"/>
            <a:ext cx="1044906" cy="0"/>
          </a:xfrm>
          <a:prstGeom prst="straightConnector1">
            <a:avLst/>
          </a:prstGeom>
          <a:solidFill>
            <a:schemeClr val="accent2"/>
          </a:solidFill>
          <a:ln>
            <a:noFill/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ECF444AB-6220-4FF6-8467-FEC46F6FF93A}"/>
              </a:ext>
            </a:extLst>
          </p:cNvPr>
          <p:cNvSpPr txBox="1"/>
          <p:nvPr/>
        </p:nvSpPr>
        <p:spPr>
          <a:xfrm>
            <a:off x="7552023" y="2426480"/>
            <a:ext cx="103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template</a:t>
            </a:r>
            <a:endParaRPr lang="en-GB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58CDC046-8873-404D-8E46-6DA3CC8BEF3E}"/>
              </a:ext>
            </a:extLst>
          </p:cNvPr>
          <p:cNvCxnSpPr>
            <a:cxnSpLocks/>
          </p:cNvCxnSpPr>
          <p:nvPr/>
        </p:nvCxnSpPr>
        <p:spPr>
          <a:xfrm>
            <a:off x="8409904" y="3019172"/>
            <a:ext cx="121454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9" name="Graphic 48" descr="Table">
            <a:extLst>
              <a:ext uri="{FF2B5EF4-FFF2-40B4-BE49-F238E27FC236}">
                <a16:creationId xmlns:a16="http://schemas.microsoft.com/office/drawing/2014/main" xmlns="" id="{E6255889-08DD-4F6E-B036-5C10989FA56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6055489" y="1871021"/>
            <a:ext cx="914400" cy="914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C66C313-4E4F-4E59-8C3B-38C52E54BD35}"/>
              </a:ext>
            </a:extLst>
          </p:cNvPr>
          <p:cNvSpPr txBox="1"/>
          <p:nvPr/>
        </p:nvSpPr>
        <p:spPr>
          <a:xfrm>
            <a:off x="6122197" y="161605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  <a:endParaRPr lang="en-GB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xmlns="" id="{927305B9-35F6-4C65-9AB6-7334060D80C0}"/>
              </a:ext>
            </a:extLst>
          </p:cNvPr>
          <p:cNvCxnSpPr>
            <a:cxnSpLocks/>
            <a:stCxn id="37" idx="3"/>
            <a:endCxn id="49" idx="1"/>
          </p:cNvCxnSpPr>
          <p:nvPr/>
        </p:nvCxnSpPr>
        <p:spPr>
          <a:xfrm>
            <a:off x="5585885" y="2323887"/>
            <a:ext cx="469604" cy="43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xmlns="" id="{3FB228E5-567A-4B42-9F39-F8A8D98552A8}"/>
              </a:ext>
            </a:extLst>
          </p:cNvPr>
          <p:cNvCxnSpPr>
            <a:cxnSpLocks/>
            <a:stCxn id="49" idx="3"/>
            <a:endCxn id="36" idx="1"/>
          </p:cNvCxnSpPr>
          <p:nvPr/>
        </p:nvCxnSpPr>
        <p:spPr>
          <a:xfrm flipV="1">
            <a:off x="6969889" y="1772376"/>
            <a:ext cx="573715" cy="5558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834E1469-68D5-4863-B150-B83EA37FAFFE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6969889" y="2328221"/>
            <a:ext cx="618255" cy="7053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3E1D0777-5A3B-4BC7-8FAF-0B5EBA5E32E6}"/>
              </a:ext>
            </a:extLst>
          </p:cNvPr>
          <p:cNvSpPr txBox="1"/>
          <p:nvPr/>
        </p:nvSpPr>
        <p:spPr>
          <a:xfrm>
            <a:off x="7061572" y="2121710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1: N</a:t>
            </a:r>
            <a:endParaRPr lang="en-GB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7135428C-9E20-4002-AA4B-662996C48FC9}"/>
              </a:ext>
            </a:extLst>
          </p:cNvPr>
          <p:cNvSpPr/>
          <p:nvPr/>
        </p:nvSpPr>
        <p:spPr>
          <a:xfrm>
            <a:off x="2759399" y="892629"/>
            <a:ext cx="6300649" cy="298469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Inside DocFX</a:t>
            </a:r>
            <a:endParaRPr lang="en-GB" dirty="0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xmlns="" id="{0F2FC376-0BD1-4063-A94F-120207D69AAD}"/>
              </a:ext>
            </a:extLst>
          </p:cNvPr>
          <p:cNvSpPr txBox="1">
            <a:spLocks/>
          </p:cNvSpPr>
          <p:nvPr/>
        </p:nvSpPr>
        <p:spPr>
          <a:xfrm>
            <a:off x="1026288" y="4893079"/>
            <a:ext cx="10972800" cy="10668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C# Code</a:t>
            </a:r>
            <a:endParaRPr lang="en-GB" dirty="0"/>
          </a:p>
        </p:txBody>
      </p:sp>
      <p:cxnSp>
        <p:nvCxnSpPr>
          <p:cNvPr id="6" name="Curved Connector 5"/>
          <p:cNvCxnSpPr>
            <a:stCxn id="45" idx="2"/>
          </p:cNvCxnSpPr>
          <p:nvPr/>
        </p:nvCxnSpPr>
        <p:spPr>
          <a:xfrm rot="5400000">
            <a:off x="7338175" y="3443781"/>
            <a:ext cx="660164" cy="754175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D652A00-A48F-433C-8B7C-58163408A6C2}"/>
              </a:ext>
            </a:extLst>
          </p:cNvPr>
          <p:cNvSpPr txBox="1"/>
          <p:nvPr/>
        </p:nvSpPr>
        <p:spPr>
          <a:xfrm>
            <a:off x="9525163" y="4259880"/>
            <a:ext cx="185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emo.Class1.html</a:t>
            </a:r>
            <a:endParaRPr lang="en-GB" dirty="0"/>
          </a:p>
        </p:txBody>
      </p:sp>
      <p:cxnSp>
        <p:nvCxnSpPr>
          <p:cNvPr id="62" name="Curved Connector 61"/>
          <p:cNvCxnSpPr>
            <a:stCxn id="34" idx="2"/>
          </p:cNvCxnSpPr>
          <p:nvPr/>
        </p:nvCxnSpPr>
        <p:spPr>
          <a:xfrm rot="16200000" flipH="1">
            <a:off x="9951919" y="3543517"/>
            <a:ext cx="660165" cy="554702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DD652A00-A48F-433C-8B7C-58163408A6C2}"/>
              </a:ext>
            </a:extLst>
          </p:cNvPr>
          <p:cNvSpPr txBox="1"/>
          <p:nvPr/>
        </p:nvSpPr>
        <p:spPr>
          <a:xfrm>
            <a:off x="4768577" y="4240531"/>
            <a:ext cx="3769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ManagedReference.html.primary.tmpl</a:t>
            </a:r>
            <a:endParaRPr lang="en-GB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DD652A00-A48F-433C-8B7C-58163408A6C2}"/>
              </a:ext>
            </a:extLst>
          </p:cNvPr>
          <p:cNvSpPr txBox="1"/>
          <p:nvPr/>
        </p:nvSpPr>
        <p:spPr>
          <a:xfrm>
            <a:off x="4768577" y="4904893"/>
            <a:ext cx="345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ManagedReference.mta.json.tmpl</a:t>
            </a:r>
            <a:endParaRPr lang="en-GB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DD652A00-A48F-433C-8B7C-58163408A6C2}"/>
              </a:ext>
            </a:extLst>
          </p:cNvPr>
          <p:cNvSpPr txBox="1"/>
          <p:nvPr/>
        </p:nvSpPr>
        <p:spPr>
          <a:xfrm>
            <a:off x="4788310" y="5533573"/>
            <a:ext cx="2806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ManagedReference.txt.tmpl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DD652A00-A48F-433C-8B7C-58163408A6C2}"/>
              </a:ext>
            </a:extLst>
          </p:cNvPr>
          <p:cNvSpPr txBox="1"/>
          <p:nvPr/>
        </p:nvSpPr>
        <p:spPr>
          <a:xfrm>
            <a:off x="9525163" y="4919407"/>
            <a:ext cx="2235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</a:t>
            </a:r>
            <a:r>
              <a:rPr lang="en-US" dirty="0" smtClean="0"/>
              <a:t>emo.Class1.mta.json</a:t>
            </a:r>
            <a:endParaRPr lang="en-GB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DD652A00-A48F-433C-8B7C-58163408A6C2}"/>
              </a:ext>
            </a:extLst>
          </p:cNvPr>
          <p:cNvSpPr txBox="1"/>
          <p:nvPr/>
        </p:nvSpPr>
        <p:spPr>
          <a:xfrm>
            <a:off x="9525163" y="5557497"/>
            <a:ext cx="1671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</a:t>
            </a:r>
            <a:r>
              <a:rPr lang="en-US" dirty="0" smtClean="0"/>
              <a:t>emo.Class1.txt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986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5BEF7FDE-A97F-40C7-B075-39F8E52EF71D}"/>
              </a:ext>
            </a:extLst>
          </p:cNvPr>
          <p:cNvGrpSpPr/>
          <p:nvPr/>
        </p:nvGrpSpPr>
        <p:grpSpPr>
          <a:xfrm>
            <a:off x="1175565" y="725714"/>
            <a:ext cx="9191942" cy="2984698"/>
            <a:chOff x="1021351" y="3384929"/>
            <a:chExt cx="9191942" cy="2984698"/>
          </a:xfrm>
        </p:grpSpPr>
        <p:pic>
          <p:nvPicPr>
            <p:cNvPr id="32" name="Graphic 31" descr="Newspaper">
              <a:extLst>
                <a:ext uri="{FF2B5EF4-FFF2-40B4-BE49-F238E27FC236}">
                  <a16:creationId xmlns:a16="http://schemas.microsoft.com/office/drawing/2014/main" xmlns="" id="{25A363B9-2C6B-48B3-98A1-3C313921F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021351" y="4358987"/>
              <a:ext cx="914400" cy="914400"/>
            </a:xfrm>
            <a:prstGeom prst="rect">
              <a:avLst/>
            </a:prstGeom>
          </p:spPr>
        </p:pic>
        <p:pic>
          <p:nvPicPr>
            <p:cNvPr id="33" name="Graphic 32" descr="Paper">
              <a:extLst>
                <a:ext uri="{FF2B5EF4-FFF2-40B4-BE49-F238E27FC236}">
                  <a16:creationId xmlns:a16="http://schemas.microsoft.com/office/drawing/2014/main" xmlns="" id="{3897B47C-5D4E-4813-BE03-19A935680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9298893" y="3807476"/>
              <a:ext cx="914400" cy="914400"/>
            </a:xfrm>
            <a:prstGeom prst="rect">
              <a:avLst/>
            </a:prstGeom>
          </p:spPr>
        </p:pic>
        <p:pic>
          <p:nvPicPr>
            <p:cNvPr id="34" name="Graphic 33" descr="Document">
              <a:extLst>
                <a:ext uri="{FF2B5EF4-FFF2-40B4-BE49-F238E27FC236}">
                  <a16:creationId xmlns:a16="http://schemas.microsoft.com/office/drawing/2014/main" xmlns="" id="{780F1441-FB77-4197-B285-9B1A39EAA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9298893" y="5068686"/>
              <a:ext cx="914400" cy="914400"/>
            </a:xfrm>
            <a:prstGeom prst="rect">
              <a:avLst/>
            </a:prstGeom>
          </p:spPr>
        </p:pic>
        <p:pic>
          <p:nvPicPr>
            <p:cNvPr id="35" name="Graphic 34" descr="Table">
              <a:extLst>
                <a:ext uri="{FF2B5EF4-FFF2-40B4-BE49-F238E27FC236}">
                  <a16:creationId xmlns:a16="http://schemas.microsoft.com/office/drawing/2014/main" xmlns="" id="{01E62310-E1C9-4DA2-8956-CA3D3E174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2699757" y="4358987"/>
              <a:ext cx="914400" cy="914400"/>
            </a:xfrm>
            <a:prstGeom prst="rect">
              <a:avLst/>
            </a:prstGeom>
          </p:spPr>
        </p:pic>
        <p:pic>
          <p:nvPicPr>
            <p:cNvPr id="36" name="Graphic 35" descr="Blackboard">
              <a:extLst>
                <a:ext uri="{FF2B5EF4-FFF2-40B4-BE49-F238E27FC236}">
                  <a16:creationId xmlns:a16="http://schemas.microsoft.com/office/drawing/2014/main" xmlns="" id="{5F26CE91-D5A7-45B8-A8F0-769CD1913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7295047" y="3807476"/>
              <a:ext cx="914400" cy="914400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BE94513F-EC12-447D-A874-92997296F0CE}"/>
                </a:ext>
              </a:extLst>
            </p:cNvPr>
            <p:cNvSpPr/>
            <p:nvPr/>
          </p:nvSpPr>
          <p:spPr>
            <a:xfrm>
              <a:off x="4083761" y="4420380"/>
              <a:ext cx="1253567" cy="791614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Transform</a:t>
              </a:r>
              <a:endParaRPr lang="en-GB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F2A63DD1-AB49-4C79-9CC4-A713EAFDDCDE}"/>
                </a:ext>
              </a:extLst>
            </p:cNvPr>
            <p:cNvSpPr txBox="1"/>
            <p:nvPr/>
          </p:nvSpPr>
          <p:spPr>
            <a:xfrm>
              <a:off x="1136149" y="4148275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Input</a:t>
              </a:r>
              <a:endParaRPr lang="en-GB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F235D299-8CC9-4427-B641-A91C0F8D82C5}"/>
                </a:ext>
              </a:extLst>
            </p:cNvPr>
            <p:cNvSpPr txBox="1"/>
            <p:nvPr/>
          </p:nvSpPr>
          <p:spPr>
            <a:xfrm>
              <a:off x="2760038" y="4108358"/>
              <a:ext cx="780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</a:t>
              </a:r>
              <a:endParaRPr lang="en-GB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xmlns="" id="{05391A22-199E-4FFD-B290-1CD1A9126BE7}"/>
                </a:ext>
              </a:extLst>
            </p:cNvPr>
            <p:cNvCxnSpPr>
              <a:stCxn id="32" idx="3"/>
              <a:endCxn id="35" idx="1"/>
            </p:cNvCxnSpPr>
            <p:nvPr/>
          </p:nvCxnSpPr>
          <p:spPr>
            <a:xfrm>
              <a:off x="1935751" y="4816187"/>
              <a:ext cx="7640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F90FAE57-878A-475A-8380-D56B49B1C290}"/>
                </a:ext>
              </a:extLst>
            </p:cNvPr>
            <p:cNvSpPr txBox="1"/>
            <p:nvPr/>
          </p:nvSpPr>
          <p:spPr>
            <a:xfrm>
              <a:off x="1935750" y="447769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M: N</a:t>
              </a:r>
              <a:endParaRPr lang="en-GB" dirty="0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xmlns="" id="{C8814725-C8F5-4100-BBF1-68636AB67DA8}"/>
                </a:ext>
              </a:extLst>
            </p:cNvPr>
            <p:cNvCxnSpPr>
              <a:cxnSpLocks/>
              <a:stCxn id="35" idx="3"/>
              <a:endCxn id="37" idx="1"/>
            </p:cNvCxnSpPr>
            <p:nvPr/>
          </p:nvCxnSpPr>
          <p:spPr>
            <a:xfrm>
              <a:off x="3614157" y="4816187"/>
              <a:ext cx="4696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4141189E-7DE5-4928-93F9-C1B39C6919D7}"/>
                </a:ext>
              </a:extLst>
            </p:cNvPr>
            <p:cNvSpPr txBox="1"/>
            <p:nvPr/>
          </p:nvSpPr>
          <p:spPr>
            <a:xfrm>
              <a:off x="7279324" y="3629337"/>
              <a:ext cx="1031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template</a:t>
              </a:r>
              <a:endParaRPr lang="en-GB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xmlns="" id="{668F30F6-08CC-46CC-9405-D315D6A5A5F5}"/>
                </a:ext>
              </a:extLst>
            </p:cNvPr>
            <p:cNvCxnSpPr>
              <a:cxnSpLocks/>
              <a:stCxn id="36" idx="3"/>
              <a:endCxn id="33" idx="1"/>
            </p:cNvCxnSpPr>
            <p:nvPr/>
          </p:nvCxnSpPr>
          <p:spPr>
            <a:xfrm>
              <a:off x="8209447" y="4264676"/>
              <a:ext cx="108944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45" name="Graphic 44" descr="Blackboard">
              <a:extLst>
                <a:ext uri="{FF2B5EF4-FFF2-40B4-BE49-F238E27FC236}">
                  <a16:creationId xmlns:a16="http://schemas.microsoft.com/office/drawing/2014/main" xmlns="" id="{7C47CB6D-3D74-4E7D-9AE6-0A6B5F784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p:blipFill>
          <p:spPr>
            <a:xfrm>
              <a:off x="7339587" y="5068686"/>
              <a:ext cx="914400" cy="914400"/>
            </a:xfrm>
            <a:prstGeom prst="rect">
              <a:avLst/>
            </a:prstGeom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xmlns="" id="{9E250F7B-AA60-4FA2-A171-95E160F00894}"/>
                </a:ext>
              </a:extLst>
            </p:cNvPr>
            <p:cNvCxnSpPr>
              <a:cxnSpLocks/>
              <a:stCxn id="45" idx="3"/>
              <a:endCxn id="34" idx="1"/>
            </p:cNvCxnSpPr>
            <p:nvPr/>
          </p:nvCxnSpPr>
          <p:spPr>
            <a:xfrm>
              <a:off x="8253987" y="5525886"/>
              <a:ext cx="1044906" cy="0"/>
            </a:xfrm>
            <a:prstGeom prst="straightConnector1">
              <a:avLst/>
            </a:prstGeom>
            <a:solidFill>
              <a:schemeClr val="accent2"/>
            </a:solidFill>
            <a:ln>
              <a:noFill/>
              <a:prstDash val="soli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ECF444AB-6220-4FF6-8467-FEC46F6FF93A}"/>
                </a:ext>
              </a:extLst>
            </p:cNvPr>
            <p:cNvSpPr txBox="1"/>
            <p:nvPr/>
          </p:nvSpPr>
          <p:spPr>
            <a:xfrm>
              <a:off x="7303466" y="4918780"/>
              <a:ext cx="1031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template</a:t>
              </a:r>
              <a:endParaRPr lang="en-GB" dirty="0"/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xmlns="" id="{58CDC046-8873-404D-8E46-6DA3CC8BEF3E}"/>
                </a:ext>
              </a:extLst>
            </p:cNvPr>
            <p:cNvCxnSpPr>
              <a:cxnSpLocks/>
            </p:cNvCxnSpPr>
            <p:nvPr/>
          </p:nvCxnSpPr>
          <p:spPr>
            <a:xfrm>
              <a:off x="8169166" y="5525886"/>
              <a:ext cx="12145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49" name="Graphic 48" descr="Table">
              <a:extLst>
                <a:ext uri="{FF2B5EF4-FFF2-40B4-BE49-F238E27FC236}">
                  <a16:creationId xmlns:a16="http://schemas.microsoft.com/office/drawing/2014/main" xmlns="" id="{E6255889-08DD-4F6E-B036-5C10989FA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5806932" y="4363321"/>
              <a:ext cx="914400" cy="91440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4C66C313-4E4F-4E59-8C3B-38C52E54BD35}"/>
                </a:ext>
              </a:extLst>
            </p:cNvPr>
            <p:cNvSpPr txBox="1"/>
            <p:nvPr/>
          </p:nvSpPr>
          <p:spPr>
            <a:xfrm>
              <a:off x="5873640" y="4108358"/>
              <a:ext cx="780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</a:t>
              </a:r>
              <a:endParaRPr lang="en-GB" dirty="0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xmlns="" id="{927305B9-35F6-4C65-9AB6-7334060D80C0}"/>
                </a:ext>
              </a:extLst>
            </p:cNvPr>
            <p:cNvCxnSpPr>
              <a:cxnSpLocks/>
              <a:stCxn id="37" idx="3"/>
              <a:endCxn id="49" idx="1"/>
            </p:cNvCxnSpPr>
            <p:nvPr/>
          </p:nvCxnSpPr>
          <p:spPr>
            <a:xfrm>
              <a:off x="5337328" y="4816187"/>
              <a:ext cx="469604" cy="433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xmlns="" id="{3FB228E5-567A-4B42-9F39-F8A8D98552A8}"/>
                </a:ext>
              </a:extLst>
            </p:cNvPr>
            <p:cNvCxnSpPr>
              <a:cxnSpLocks/>
              <a:stCxn id="49" idx="3"/>
              <a:endCxn id="36" idx="1"/>
            </p:cNvCxnSpPr>
            <p:nvPr/>
          </p:nvCxnSpPr>
          <p:spPr>
            <a:xfrm flipV="1">
              <a:off x="6721332" y="4264676"/>
              <a:ext cx="573715" cy="55584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xmlns="" id="{834E1469-68D5-4863-B150-B83EA37FAFFE}"/>
                </a:ext>
              </a:extLst>
            </p:cNvPr>
            <p:cNvCxnSpPr>
              <a:cxnSpLocks/>
              <a:stCxn id="49" idx="3"/>
              <a:endCxn id="45" idx="1"/>
            </p:cNvCxnSpPr>
            <p:nvPr/>
          </p:nvCxnSpPr>
          <p:spPr>
            <a:xfrm>
              <a:off x="6721332" y="4820521"/>
              <a:ext cx="618255" cy="70536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3E1D0777-5A3B-4BC7-8FAF-0B5EBA5E32E6}"/>
                </a:ext>
              </a:extLst>
            </p:cNvPr>
            <p:cNvSpPr txBox="1"/>
            <p:nvPr/>
          </p:nvSpPr>
          <p:spPr>
            <a:xfrm>
              <a:off x="6813015" y="4614010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1: N</a:t>
              </a:r>
              <a:endParaRPr lang="en-GB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xmlns="" id="{7135428C-9E20-4002-AA4B-662996C48FC9}"/>
                </a:ext>
              </a:extLst>
            </p:cNvPr>
            <p:cNvSpPr/>
            <p:nvPr/>
          </p:nvSpPr>
          <p:spPr>
            <a:xfrm>
              <a:off x="2510842" y="3384929"/>
              <a:ext cx="6300649" cy="298469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/>
                <a:t>Inside DocFX</a:t>
              </a:r>
              <a:endParaRPr lang="en-GB" dirty="0"/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xmlns="" id="{E1D20819-3A3D-44B9-BAF0-F7B28B2F91C5}"/>
              </a:ext>
            </a:extLst>
          </p:cNvPr>
          <p:cNvSpPr txBox="1">
            <a:spLocks/>
          </p:cNvSpPr>
          <p:nvPr/>
        </p:nvSpPr>
        <p:spPr>
          <a:xfrm>
            <a:off x="1128903" y="3994085"/>
            <a:ext cx="10972800" cy="10668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Other languages</a:t>
            </a:r>
            <a:endParaRPr lang="en-GB" dirty="0"/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F1603D06-1D02-4E0F-AE40-519FCBA7A2BA}"/>
              </a:ext>
            </a:extLst>
          </p:cNvPr>
          <p:cNvSpPr txBox="1">
            <a:spLocks/>
          </p:cNvSpPr>
          <p:nvPr/>
        </p:nvSpPr>
        <p:spPr>
          <a:xfrm>
            <a:off x="1063588" y="4840893"/>
            <a:ext cx="10972800" cy="4325112"/>
          </a:xfrm>
          <a:prstGeom prst="rect">
            <a:avLst/>
          </a:prstGeom>
        </p:spPr>
        <p:txBody>
          <a:bodyPr/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Can support any languages that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an be mapped to a data model</a:t>
            </a:r>
          </a:p>
          <a:p>
            <a:pPr lvl="1"/>
            <a:r>
              <a:rPr lang="en-US" dirty="0" smtClean="0"/>
              <a:t>Provide it’s corresponding template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006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Extensibility of DocFX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5BEF7FDE-A97F-40C7-B075-39F8E52EF71D}"/>
              </a:ext>
            </a:extLst>
          </p:cNvPr>
          <p:cNvGrpSpPr/>
          <p:nvPr/>
        </p:nvGrpSpPr>
        <p:grpSpPr>
          <a:xfrm>
            <a:off x="1081222" y="2648857"/>
            <a:ext cx="9191942" cy="2984698"/>
            <a:chOff x="1021351" y="3384929"/>
            <a:chExt cx="9191942" cy="2984698"/>
          </a:xfrm>
        </p:grpSpPr>
        <p:pic>
          <p:nvPicPr>
            <p:cNvPr id="7" name="Graphic 31" descr="Newspaper">
              <a:extLst>
                <a:ext uri="{FF2B5EF4-FFF2-40B4-BE49-F238E27FC236}">
                  <a16:creationId xmlns:a16="http://schemas.microsoft.com/office/drawing/2014/main" xmlns="" id="{25A363B9-2C6B-48B3-98A1-3C313921F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021351" y="4358987"/>
              <a:ext cx="914400" cy="914400"/>
            </a:xfrm>
            <a:prstGeom prst="rect">
              <a:avLst/>
            </a:prstGeom>
          </p:spPr>
        </p:pic>
        <p:pic>
          <p:nvPicPr>
            <p:cNvPr id="8" name="Graphic 32" descr="Paper">
              <a:extLst>
                <a:ext uri="{FF2B5EF4-FFF2-40B4-BE49-F238E27FC236}">
                  <a16:creationId xmlns:a16="http://schemas.microsoft.com/office/drawing/2014/main" xmlns="" id="{3897B47C-5D4E-4813-BE03-19A935680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9298893" y="3807476"/>
              <a:ext cx="914400" cy="914400"/>
            </a:xfrm>
            <a:prstGeom prst="rect">
              <a:avLst/>
            </a:prstGeom>
          </p:spPr>
        </p:pic>
        <p:pic>
          <p:nvPicPr>
            <p:cNvPr id="9" name="Graphic 33" descr="Document">
              <a:extLst>
                <a:ext uri="{FF2B5EF4-FFF2-40B4-BE49-F238E27FC236}">
                  <a16:creationId xmlns:a16="http://schemas.microsoft.com/office/drawing/2014/main" xmlns="" id="{780F1441-FB77-4197-B285-9B1A39EAA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9298893" y="5068686"/>
              <a:ext cx="914400" cy="914400"/>
            </a:xfrm>
            <a:prstGeom prst="rect">
              <a:avLst/>
            </a:prstGeom>
          </p:spPr>
        </p:pic>
        <p:pic>
          <p:nvPicPr>
            <p:cNvPr id="10" name="Graphic 34" descr="Table">
              <a:extLst>
                <a:ext uri="{FF2B5EF4-FFF2-40B4-BE49-F238E27FC236}">
                  <a16:creationId xmlns:a16="http://schemas.microsoft.com/office/drawing/2014/main" xmlns="" id="{01E62310-E1C9-4DA2-8956-CA3D3E174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2699757" y="4358987"/>
              <a:ext cx="914400" cy="914400"/>
            </a:xfrm>
            <a:prstGeom prst="rect">
              <a:avLst/>
            </a:prstGeom>
          </p:spPr>
        </p:pic>
        <p:pic>
          <p:nvPicPr>
            <p:cNvPr id="11" name="Graphic 35" descr="Blackboard">
              <a:extLst>
                <a:ext uri="{FF2B5EF4-FFF2-40B4-BE49-F238E27FC236}">
                  <a16:creationId xmlns:a16="http://schemas.microsoft.com/office/drawing/2014/main" xmlns="" id="{5F26CE91-D5A7-45B8-A8F0-769CD1913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7295047" y="3807476"/>
              <a:ext cx="914400" cy="9144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BE94513F-EC12-447D-A874-92997296F0CE}"/>
                </a:ext>
              </a:extLst>
            </p:cNvPr>
            <p:cNvSpPr/>
            <p:nvPr/>
          </p:nvSpPr>
          <p:spPr>
            <a:xfrm>
              <a:off x="4083761" y="4420380"/>
              <a:ext cx="1253567" cy="791614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Transform</a:t>
              </a:r>
              <a:endParaRPr lang="en-GB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F2A63DD1-AB49-4C79-9CC4-A713EAFDDCDE}"/>
                </a:ext>
              </a:extLst>
            </p:cNvPr>
            <p:cNvSpPr txBox="1"/>
            <p:nvPr/>
          </p:nvSpPr>
          <p:spPr>
            <a:xfrm>
              <a:off x="1136149" y="4148275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Input</a:t>
              </a:r>
              <a:endParaRPr lang="en-GB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F235D299-8CC9-4427-B641-A91C0F8D82C5}"/>
                </a:ext>
              </a:extLst>
            </p:cNvPr>
            <p:cNvSpPr txBox="1"/>
            <p:nvPr/>
          </p:nvSpPr>
          <p:spPr>
            <a:xfrm>
              <a:off x="2760038" y="4108358"/>
              <a:ext cx="780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</a:t>
              </a:r>
              <a:endParaRPr lang="en-GB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xmlns="" id="{05391A22-199E-4FFD-B290-1CD1A9126BE7}"/>
                </a:ext>
              </a:extLst>
            </p:cNvPr>
            <p:cNvCxnSpPr>
              <a:stCxn id="7" idx="3"/>
              <a:endCxn id="10" idx="1"/>
            </p:cNvCxnSpPr>
            <p:nvPr/>
          </p:nvCxnSpPr>
          <p:spPr>
            <a:xfrm>
              <a:off x="1935751" y="4816187"/>
              <a:ext cx="7640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F90FAE57-878A-475A-8380-D56B49B1C290}"/>
                </a:ext>
              </a:extLst>
            </p:cNvPr>
            <p:cNvSpPr txBox="1"/>
            <p:nvPr/>
          </p:nvSpPr>
          <p:spPr>
            <a:xfrm>
              <a:off x="1935750" y="447769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M: N</a:t>
              </a:r>
              <a:endParaRPr lang="en-GB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xmlns="" id="{C8814725-C8F5-4100-BBF1-68636AB67DA8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>
              <a:off x="3614157" y="4816187"/>
              <a:ext cx="4696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4141189E-7DE5-4928-93F9-C1B39C6919D7}"/>
                </a:ext>
              </a:extLst>
            </p:cNvPr>
            <p:cNvSpPr txBox="1"/>
            <p:nvPr/>
          </p:nvSpPr>
          <p:spPr>
            <a:xfrm>
              <a:off x="7279324" y="3629337"/>
              <a:ext cx="1031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template</a:t>
              </a:r>
              <a:endParaRPr lang="en-GB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xmlns="" id="{668F30F6-08CC-46CC-9405-D315D6A5A5F5}"/>
                </a:ext>
              </a:extLst>
            </p:cNvPr>
            <p:cNvCxnSpPr>
              <a:cxnSpLocks/>
              <a:stCxn id="11" idx="3"/>
              <a:endCxn id="8" idx="1"/>
            </p:cNvCxnSpPr>
            <p:nvPr/>
          </p:nvCxnSpPr>
          <p:spPr>
            <a:xfrm>
              <a:off x="8209447" y="4264676"/>
              <a:ext cx="108944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20" name="Graphic 44" descr="Blackboard">
              <a:extLst>
                <a:ext uri="{FF2B5EF4-FFF2-40B4-BE49-F238E27FC236}">
                  <a16:creationId xmlns:a16="http://schemas.microsoft.com/office/drawing/2014/main" xmlns="" id="{7C47CB6D-3D74-4E7D-9AE6-0A6B5F784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p:blipFill>
          <p:spPr>
            <a:xfrm>
              <a:off x="7339587" y="5068686"/>
              <a:ext cx="914400" cy="914400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xmlns="" id="{9E250F7B-AA60-4FA2-A171-95E160F00894}"/>
                </a:ext>
              </a:extLst>
            </p:cNvPr>
            <p:cNvCxnSpPr>
              <a:cxnSpLocks/>
              <a:stCxn id="20" idx="3"/>
              <a:endCxn id="9" idx="1"/>
            </p:cNvCxnSpPr>
            <p:nvPr/>
          </p:nvCxnSpPr>
          <p:spPr>
            <a:xfrm>
              <a:off x="8253987" y="5525886"/>
              <a:ext cx="1044906" cy="0"/>
            </a:xfrm>
            <a:prstGeom prst="straightConnector1">
              <a:avLst/>
            </a:prstGeom>
            <a:solidFill>
              <a:schemeClr val="accent2"/>
            </a:solidFill>
            <a:ln>
              <a:noFill/>
              <a:prstDash val="soli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ECF444AB-6220-4FF6-8467-FEC46F6FF93A}"/>
                </a:ext>
              </a:extLst>
            </p:cNvPr>
            <p:cNvSpPr txBox="1"/>
            <p:nvPr/>
          </p:nvSpPr>
          <p:spPr>
            <a:xfrm>
              <a:off x="7303466" y="4918780"/>
              <a:ext cx="1031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template</a:t>
              </a:r>
              <a:endParaRPr lang="en-GB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xmlns="" id="{58CDC046-8873-404D-8E46-6DA3CC8BEF3E}"/>
                </a:ext>
              </a:extLst>
            </p:cNvPr>
            <p:cNvCxnSpPr>
              <a:cxnSpLocks/>
            </p:cNvCxnSpPr>
            <p:nvPr/>
          </p:nvCxnSpPr>
          <p:spPr>
            <a:xfrm>
              <a:off x="8169166" y="5525886"/>
              <a:ext cx="12145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24" name="Graphic 48" descr="Table">
              <a:extLst>
                <a:ext uri="{FF2B5EF4-FFF2-40B4-BE49-F238E27FC236}">
                  <a16:creationId xmlns:a16="http://schemas.microsoft.com/office/drawing/2014/main" xmlns="" id="{E6255889-08DD-4F6E-B036-5C10989FA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5806932" y="4363321"/>
              <a:ext cx="914400" cy="9144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4C66C313-4E4F-4E59-8C3B-38C52E54BD35}"/>
                </a:ext>
              </a:extLst>
            </p:cNvPr>
            <p:cNvSpPr txBox="1"/>
            <p:nvPr/>
          </p:nvSpPr>
          <p:spPr>
            <a:xfrm>
              <a:off x="5873640" y="4108358"/>
              <a:ext cx="780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</a:t>
              </a:r>
              <a:endParaRPr lang="en-GB" dirty="0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xmlns="" id="{927305B9-35F6-4C65-9AB6-7334060D80C0}"/>
                </a:ext>
              </a:extLst>
            </p:cNvPr>
            <p:cNvCxnSpPr>
              <a:cxnSpLocks/>
              <a:stCxn id="12" idx="3"/>
              <a:endCxn id="24" idx="1"/>
            </p:cNvCxnSpPr>
            <p:nvPr/>
          </p:nvCxnSpPr>
          <p:spPr>
            <a:xfrm>
              <a:off x="5337328" y="4816187"/>
              <a:ext cx="469604" cy="433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xmlns="" id="{3FB228E5-567A-4B42-9F39-F8A8D98552A8}"/>
                </a:ext>
              </a:extLst>
            </p:cNvPr>
            <p:cNvCxnSpPr>
              <a:cxnSpLocks/>
              <a:stCxn id="24" idx="3"/>
              <a:endCxn id="11" idx="1"/>
            </p:cNvCxnSpPr>
            <p:nvPr/>
          </p:nvCxnSpPr>
          <p:spPr>
            <a:xfrm flipV="1">
              <a:off x="6721332" y="4264676"/>
              <a:ext cx="573715" cy="55584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xmlns="" id="{834E1469-68D5-4863-B150-B83EA37FAFFE}"/>
                </a:ext>
              </a:extLst>
            </p:cNvPr>
            <p:cNvCxnSpPr>
              <a:cxnSpLocks/>
              <a:stCxn id="24" idx="3"/>
              <a:endCxn id="20" idx="1"/>
            </p:cNvCxnSpPr>
            <p:nvPr/>
          </p:nvCxnSpPr>
          <p:spPr>
            <a:xfrm>
              <a:off x="6721332" y="4820521"/>
              <a:ext cx="618255" cy="70536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3E1D0777-5A3B-4BC7-8FAF-0B5EBA5E32E6}"/>
                </a:ext>
              </a:extLst>
            </p:cNvPr>
            <p:cNvSpPr txBox="1"/>
            <p:nvPr/>
          </p:nvSpPr>
          <p:spPr>
            <a:xfrm>
              <a:off x="6813015" y="4614010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1: N</a:t>
              </a:r>
              <a:endParaRPr lang="en-GB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7135428C-9E20-4002-AA4B-662996C48FC9}"/>
                </a:ext>
              </a:extLst>
            </p:cNvPr>
            <p:cNvSpPr/>
            <p:nvPr/>
          </p:nvSpPr>
          <p:spPr>
            <a:xfrm>
              <a:off x="2510842" y="3384929"/>
              <a:ext cx="6300649" cy="298469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/>
                <a:t>Inside DocFX</a:t>
              </a:r>
              <a:endParaRPr lang="en-GB" dirty="0"/>
            </a:p>
          </p:txBody>
        </p:sp>
      </p:grpSp>
      <p:sp>
        <p:nvSpPr>
          <p:cNvPr id="31" name="Oval 30"/>
          <p:cNvSpPr/>
          <p:nvPr/>
        </p:nvSpPr>
        <p:spPr>
          <a:xfrm>
            <a:off x="2075870" y="4015227"/>
            <a:ext cx="423933" cy="428852"/>
          </a:xfrm>
          <a:prstGeom prst="ellipse">
            <a:avLst/>
          </a:prstGeom>
          <a:solidFill>
            <a:srgbClr val="C00000"/>
          </a:solidFill>
          <a:ln w="76200">
            <a:solidFill>
              <a:srgbClr val="8A142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2" name="Oval 31"/>
          <p:cNvSpPr/>
          <p:nvPr/>
        </p:nvSpPr>
        <p:spPr>
          <a:xfrm>
            <a:off x="7643202" y="4968068"/>
            <a:ext cx="423933" cy="428852"/>
          </a:xfrm>
          <a:prstGeom prst="ellipse">
            <a:avLst/>
          </a:prstGeom>
          <a:solidFill>
            <a:srgbClr val="C00000"/>
          </a:solidFill>
          <a:ln w="76200">
            <a:solidFill>
              <a:srgbClr val="8A142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4512778" y="4416042"/>
            <a:ext cx="423933" cy="428852"/>
          </a:xfrm>
          <a:prstGeom prst="ellipse">
            <a:avLst/>
          </a:prstGeom>
          <a:solidFill>
            <a:srgbClr val="C00000"/>
          </a:solidFill>
          <a:ln w="76200">
            <a:solidFill>
              <a:srgbClr val="8A142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176336" y="4437042"/>
            <a:ext cx="262700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Plugin to custom mapping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498674" y="4849075"/>
            <a:ext cx="272908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Plugin to custom transform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7020877" y="5427044"/>
            <a:ext cx="181543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Custom Template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7718" y="3077931"/>
            <a:ext cx="187545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CI to prepare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53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4C8F0B-6D69-4ABE-A7F0-E09EE7D2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D542901-4A91-4840-998C-77AB12571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2015, POC project </a:t>
            </a:r>
            <a:r>
              <a:rPr lang="en-US" dirty="0" err="1"/>
              <a:t>DocAsCode</a:t>
            </a:r>
            <a:endParaRPr lang="en-US" dirty="0"/>
          </a:p>
          <a:p>
            <a:pPr lvl="1"/>
            <a:r>
              <a:rPr lang="en-US" dirty="0"/>
              <a:t>Write document in a way similar to write code</a:t>
            </a:r>
          </a:p>
          <a:p>
            <a:pPr lvl="1"/>
            <a:r>
              <a:rPr lang="en-US" dirty="0"/>
              <a:t>Mainly focus on enhancement inside Visual Studio </a:t>
            </a:r>
            <a:r>
              <a:rPr lang="en-US" dirty="0" smtClean="0"/>
              <a:t>IDE</a:t>
            </a:r>
            <a:endParaRPr lang="en-GB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July 2015, change name to DocFX and join </a:t>
            </a:r>
            <a:r>
              <a:rPr lang="en-US" dirty="0" err="1" smtClean="0"/>
              <a:t>dotnet</a:t>
            </a:r>
            <a:r>
              <a:rPr lang="en-US" dirty="0" smtClean="0"/>
              <a:t> org</a:t>
            </a:r>
          </a:p>
          <a:p>
            <a:pPr lvl="1"/>
            <a:r>
              <a:rPr lang="en-GB" dirty="0" smtClean="0"/>
              <a:t>Focus on executable tool instead</a:t>
            </a:r>
          </a:p>
          <a:p>
            <a:endParaRPr lang="en-GB" dirty="0"/>
          </a:p>
          <a:p>
            <a:r>
              <a:rPr lang="en-GB" dirty="0" smtClean="0"/>
              <a:t>Chosen as the document generator for OPS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659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4C8F0B-6D69-4ABE-A7F0-E09EE7D2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D542901-4A91-4840-998C-77AB12571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Very first idea: Uses Razor Engine to generate html files</a:t>
            </a:r>
          </a:p>
          <a:p>
            <a:endParaRPr lang="en-US" dirty="0" smtClean="0"/>
          </a:p>
          <a:p>
            <a:r>
              <a:rPr lang="en-US" dirty="0" smtClean="0"/>
              <a:t>First </a:t>
            </a:r>
            <a:r>
              <a:rPr lang="en-US" dirty="0"/>
              <a:t>website edition: AngularJS based Single Page Application</a:t>
            </a:r>
          </a:p>
          <a:p>
            <a:pPr lvl="2"/>
            <a:r>
              <a:rPr lang="en-US" dirty="0"/>
              <a:t>All the logic, including link resolver and markdown parser are in front-end JS</a:t>
            </a:r>
          </a:p>
          <a:p>
            <a:pPr lvl="2"/>
            <a:r>
              <a:rPr lang="en-US" dirty="0"/>
              <a:t>Cons: always need host service for routing, not work in GitHub </a:t>
            </a:r>
            <a:r>
              <a:rPr lang="en-US" dirty="0" smtClean="0"/>
              <a:t>pages</a:t>
            </a:r>
          </a:p>
        </p:txBody>
      </p:sp>
    </p:spTree>
    <p:extLst>
      <p:ext uri="{BB962C8B-B14F-4D97-AF65-F5344CB8AC3E}">
        <p14:creationId xmlns:p14="http://schemas.microsoft.com/office/powerpoint/2010/main" val="296911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B10D78-2336-403B-94BE-2DD2E7C6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Basic Introduction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40A2496-E2AC-4A4B-8F4C-6B7E16D2F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Why call it </a:t>
            </a:r>
            <a:r>
              <a:rPr lang="en-AU" b="1" dirty="0"/>
              <a:t>DocFX</a:t>
            </a:r>
          </a:p>
          <a:p>
            <a:pPr lvl="1"/>
            <a:r>
              <a:rPr lang="en-AU" dirty="0"/>
              <a:t>Inspired by </a:t>
            </a:r>
            <a:r>
              <a:rPr lang="en-AU" b="1" dirty="0"/>
              <a:t>CoreFX</a:t>
            </a:r>
            <a:r>
              <a:rPr lang="en-AU" dirty="0"/>
              <a:t>, stands for </a:t>
            </a:r>
            <a:r>
              <a:rPr lang="en-AU" b="1" dirty="0"/>
              <a:t>Document Frameworks</a:t>
            </a:r>
          </a:p>
          <a:p>
            <a:pPr lvl="1"/>
            <a:r>
              <a:rPr lang="en-AU" dirty="0"/>
              <a:t>Codename: </a:t>
            </a:r>
            <a:r>
              <a:rPr lang="en-AU" sz="24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docfx</a:t>
            </a:r>
            <a:endParaRPr lang="en-AU" sz="2400" dirty="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r>
              <a:rPr lang="en-AU" dirty="0"/>
              <a:t>What does DocFX do</a:t>
            </a:r>
          </a:p>
          <a:p>
            <a:pPr lvl="1"/>
            <a:r>
              <a:rPr lang="en-AU" dirty="0"/>
              <a:t>Generate documentation (website, PDF, …)</a:t>
            </a:r>
          </a:p>
          <a:p>
            <a:pPr lvl="1"/>
            <a:r>
              <a:rPr lang="en-AU" dirty="0"/>
              <a:t>From Markdown files and source code</a:t>
            </a:r>
          </a:p>
          <a:p>
            <a:r>
              <a:rPr lang="en-AU" dirty="0"/>
              <a:t>Open source</a:t>
            </a:r>
          </a:p>
          <a:p>
            <a:pPr lvl="1"/>
            <a:r>
              <a:rPr lang="en-AU" dirty="0">
                <a:hlinkClick r:id="rId3"/>
              </a:rPr>
              <a:t>https://github.com/dotnet/docfx</a:t>
            </a:r>
            <a:endParaRPr lang="en-AU" dirty="0"/>
          </a:p>
          <a:p>
            <a:pPr lvl="1"/>
            <a:r>
              <a:rPr lang="en-AU" dirty="0"/>
              <a:t>701 Stars</a:t>
            </a:r>
          </a:p>
          <a:p>
            <a:pPr lvl="1"/>
            <a:endParaRPr lang="en-AU" dirty="0"/>
          </a:p>
          <a:p>
            <a:pPr lvl="1"/>
            <a:endParaRPr lang="en-AU" sz="2400" dirty="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pPr lvl="1"/>
            <a:endParaRPr lang="en-GB" dirty="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35BF929-B6E1-482C-8D94-DFCA465D2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390" y="5836974"/>
            <a:ext cx="35052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5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4C8F0B-6D69-4ABE-A7F0-E09EE7D2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D542901-4A91-4840-998C-77AB12571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Approach to generate pure static website, no hosting required</a:t>
            </a:r>
          </a:p>
          <a:p>
            <a:pPr lvl="1"/>
            <a:r>
              <a:rPr lang="en-US" dirty="0" smtClean="0"/>
              <a:t>Client</a:t>
            </a:r>
            <a:endParaRPr lang="en-US" dirty="0" smtClean="0"/>
          </a:p>
          <a:p>
            <a:pPr lvl="2"/>
            <a:r>
              <a:rPr lang="en-US" dirty="0" smtClean="0"/>
              <a:t>“iframe” for loading toc (obsoleted)</a:t>
            </a:r>
          </a:p>
          <a:p>
            <a:pPr lvl="3"/>
            <a:r>
              <a:rPr lang="en-US" dirty="0" smtClean="0"/>
              <a:t>GitHub disabled “iframe” loading for security </a:t>
            </a:r>
            <a:r>
              <a:rPr lang="en-US" dirty="0" smtClean="0"/>
              <a:t>concerns</a:t>
            </a:r>
          </a:p>
          <a:p>
            <a:pPr lvl="2"/>
            <a:r>
              <a:rPr lang="en-US" dirty="0" smtClean="0"/>
              <a:t>AJAX loading toc (</a:t>
            </a:r>
            <a:r>
              <a:rPr lang="en-US" b="1" dirty="0" smtClean="0"/>
              <a:t>default</a:t>
            </a:r>
            <a:r>
              <a:rPr lang="en-US" dirty="0" smtClean="0"/>
              <a:t> template)</a:t>
            </a:r>
          </a:p>
          <a:p>
            <a:pPr lvl="3"/>
            <a:r>
              <a:rPr lang="en-US" dirty="0" err="1" smtClean="0"/>
              <a:t>toc.json</a:t>
            </a:r>
            <a:r>
              <a:rPr lang="en-US" dirty="0" smtClean="0"/>
              <a:t>/html can be cached</a:t>
            </a:r>
          </a:p>
          <a:p>
            <a:pPr lvl="2"/>
            <a:r>
              <a:rPr lang="en-US" dirty="0" smtClean="0"/>
              <a:t>Toc embedded into the page for local file explore (</a:t>
            </a:r>
            <a:r>
              <a:rPr lang="en-US" b="1" dirty="0" err="1" smtClean="0"/>
              <a:t>statictoc</a:t>
            </a:r>
            <a:r>
              <a:rPr lang="en-US" dirty="0" smtClean="0"/>
              <a:t> template)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69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4C8F0B-6D69-4ABE-A7F0-E09EE7D2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D542901-4A91-4840-998C-77AB12571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Approach to generate pure static website, no hosting required</a:t>
            </a:r>
          </a:p>
          <a:p>
            <a:pPr lvl="1"/>
            <a:r>
              <a:rPr lang="en-US" dirty="0" smtClean="0"/>
              <a:t>Template</a:t>
            </a:r>
          </a:p>
          <a:p>
            <a:pPr lvl="2"/>
            <a:r>
              <a:rPr lang="en-US" dirty="0" smtClean="0"/>
              <a:t>Mustache chosen, logic less, light-weighted template</a:t>
            </a:r>
          </a:p>
          <a:p>
            <a:pPr lvl="2"/>
            <a:r>
              <a:rPr lang="en-US" dirty="0" smtClean="0"/>
              <a:t>Preprocessor introduced, to light-weight transformation to models, e.g. renaming</a:t>
            </a:r>
          </a:p>
          <a:p>
            <a:pPr lvl="3"/>
            <a:r>
              <a:rPr lang="en-US" dirty="0" smtClean="0"/>
              <a:t>“require” syntax introduced for better local debugging experience using node.js</a:t>
            </a:r>
          </a:p>
          <a:p>
            <a:pPr lvl="3"/>
            <a:r>
              <a:rPr lang="en-US" dirty="0" smtClean="0"/>
              <a:t>Cons: using </a:t>
            </a:r>
            <a:r>
              <a:rPr lang="en-US" dirty="0" err="1" smtClean="0"/>
              <a:t>Jint</a:t>
            </a:r>
            <a:r>
              <a:rPr lang="en-US" dirty="0" smtClean="0"/>
              <a:t> which only provides full </a:t>
            </a:r>
            <a:r>
              <a:rPr lang="en-US" b="1" dirty="0"/>
              <a:t>CMA 5.1</a:t>
            </a:r>
            <a:r>
              <a:rPr lang="en-US" dirty="0"/>
              <a:t> </a:t>
            </a:r>
            <a:r>
              <a:rPr lang="en-US" dirty="0" smtClean="0"/>
              <a:t>compliance</a:t>
            </a:r>
          </a:p>
          <a:p>
            <a:pPr lvl="2"/>
            <a:r>
              <a:rPr lang="en-US" dirty="0" smtClean="0"/>
              <a:t>Liquid supported</a:t>
            </a:r>
          </a:p>
          <a:p>
            <a:pPr lvl="3"/>
            <a:r>
              <a:rPr lang="en-US" dirty="0" smtClean="0"/>
              <a:t>Model transformation is not that light-weighted</a:t>
            </a:r>
          </a:p>
          <a:p>
            <a:pPr lvl="3"/>
            <a:r>
              <a:rPr lang="en-US" dirty="0" smtClean="0"/>
              <a:t>Using </a:t>
            </a:r>
            <a:r>
              <a:rPr lang="en-US" dirty="0" err="1" smtClean="0"/>
              <a:t>DotLiquid</a:t>
            </a:r>
            <a:r>
              <a:rPr lang="en-US" dirty="0" smtClean="0"/>
              <a:t>, not the original one, maintenance concerns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11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DocFX is built from scratch</a:t>
            </a:r>
          </a:p>
          <a:p>
            <a:r>
              <a:rPr lang="en-US" dirty="0" smtClean="0"/>
              <a:t>Should always consider the project will be a big project</a:t>
            </a:r>
          </a:p>
          <a:p>
            <a:r>
              <a:rPr lang="en-US" dirty="0" smtClean="0"/>
              <a:t>Tracing system</a:t>
            </a:r>
          </a:p>
          <a:p>
            <a:r>
              <a:rPr lang="en-US" dirty="0" smtClean="0"/>
              <a:t>Code style</a:t>
            </a:r>
          </a:p>
          <a:p>
            <a:pPr lvl="1"/>
            <a:r>
              <a:rPr lang="en-US" dirty="0" smtClean="0"/>
              <a:t>Enable </a:t>
            </a:r>
            <a:r>
              <a:rPr lang="en-US" dirty="0" err="1" smtClean="0"/>
              <a:t>stylecop</a:t>
            </a:r>
            <a:r>
              <a:rPr lang="en-US" dirty="0" smtClean="0"/>
              <a:t> at the very beginning</a:t>
            </a:r>
          </a:p>
          <a:p>
            <a:pPr lvl="1"/>
            <a:r>
              <a:rPr lang="en-US" dirty="0" smtClean="0"/>
              <a:t>Async programming at the very beginning</a:t>
            </a:r>
          </a:p>
          <a:p>
            <a:r>
              <a:rPr lang="en-US" dirty="0" smtClean="0"/>
              <a:t>Less is more</a:t>
            </a:r>
          </a:p>
          <a:p>
            <a:pPr lvl="1"/>
            <a:r>
              <a:rPr lang="en-US" dirty="0" smtClean="0"/>
              <a:t>Design </a:t>
            </a:r>
            <a:r>
              <a:rPr lang="en-US" dirty="0" err="1" smtClean="0"/>
              <a:t>docfx.json</a:t>
            </a:r>
            <a:endParaRPr lang="en-US" dirty="0" smtClean="0"/>
          </a:p>
          <a:p>
            <a:r>
              <a:rPr lang="en-US" dirty="0" smtClean="0"/>
              <a:t>Use object instead of array as contract</a:t>
            </a:r>
          </a:p>
          <a:p>
            <a:pPr lvl="1"/>
            <a:r>
              <a:rPr lang="en-US" dirty="0" smtClean="0"/>
              <a:t>Object is easy to extend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9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vNext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Schema base document processor</a:t>
            </a:r>
          </a:p>
          <a:p>
            <a:r>
              <a:rPr lang="en-US" dirty="0" smtClean="0"/>
              <a:t>Support Razor template</a:t>
            </a:r>
          </a:p>
          <a:p>
            <a:pPr lvl="1"/>
            <a:r>
              <a:rPr lang="en-US" dirty="0" smtClean="0"/>
              <a:t>More friendly to .NET developers</a:t>
            </a:r>
          </a:p>
          <a:p>
            <a:r>
              <a:rPr lang="en-US" dirty="0" smtClean="0"/>
              <a:t>Watch features</a:t>
            </a:r>
          </a:p>
        </p:txBody>
      </p:sp>
    </p:spTree>
    <p:extLst>
      <p:ext uri="{BB962C8B-B14F-4D97-AF65-F5344CB8AC3E}">
        <p14:creationId xmlns:p14="http://schemas.microsoft.com/office/powerpoint/2010/main" val="351648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A82435E-2F2C-4FD6-B514-FC0E5E01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Source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65CDD79-DFC5-4880-8623-349B4E176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History</a:t>
            </a:r>
          </a:p>
          <a:p>
            <a:r>
              <a:rPr lang="en-GB" dirty="0" smtClean="0"/>
              <a:t>Community Involvements</a:t>
            </a:r>
          </a:p>
          <a:p>
            <a:r>
              <a:rPr lang="en-GB" dirty="0" smtClean="0"/>
              <a:t>Use cases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589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4C8F0B-6D69-4ABE-A7F0-E09EE7D2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History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D542901-4A91-4840-998C-77AB12571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49424"/>
            <a:ext cx="7126514" cy="4325112"/>
          </a:xfrm>
        </p:spPr>
        <p:txBody>
          <a:bodyPr>
            <a:normAutofit/>
          </a:bodyPr>
          <a:lstStyle/>
          <a:p>
            <a:r>
              <a:rPr lang="en-US" dirty="0" smtClean="0"/>
              <a:t>July </a:t>
            </a:r>
            <a:r>
              <a:rPr lang="en-US" dirty="0"/>
              <a:t>2015, change name to DocFX and join </a:t>
            </a:r>
            <a:r>
              <a:rPr lang="en-US" dirty="0" err="1"/>
              <a:t>dotnet</a:t>
            </a:r>
            <a:r>
              <a:rPr lang="en-US" dirty="0"/>
              <a:t> </a:t>
            </a:r>
            <a:r>
              <a:rPr lang="en-US" dirty="0" smtClean="0"/>
              <a:t>org</a:t>
            </a:r>
          </a:p>
          <a:p>
            <a:r>
              <a:rPr lang="en-US" altLang="zh-CN" dirty="0" smtClean="0"/>
              <a:t>Dec 2015</a:t>
            </a:r>
            <a:r>
              <a:rPr lang="en-US" dirty="0" smtClean="0"/>
              <a:t>, open source</a:t>
            </a:r>
          </a:p>
          <a:p>
            <a:pPr lvl="1"/>
            <a:r>
              <a:rPr lang="en-US" dirty="0" smtClean="0"/>
              <a:t>66 </a:t>
            </a:r>
            <a:r>
              <a:rPr lang="en-US" dirty="0"/>
              <a:t>stars on 31th Dec. </a:t>
            </a:r>
            <a:r>
              <a:rPr lang="en-US" dirty="0" smtClean="0"/>
              <a:t>2015</a:t>
            </a:r>
          </a:p>
          <a:p>
            <a:pPr lvl="1"/>
            <a:r>
              <a:rPr lang="en-US" dirty="0" smtClean="0"/>
              <a:t>Top </a:t>
            </a:r>
            <a:r>
              <a:rPr lang="en-US" dirty="0"/>
              <a:t>1 C# Trending for this week in </a:t>
            </a:r>
            <a:r>
              <a:rPr lang="en-US" dirty="0" smtClean="0"/>
              <a:t>GitHub</a:t>
            </a:r>
          </a:p>
          <a:p>
            <a:r>
              <a:rPr lang="en-US" dirty="0" smtClean="0"/>
              <a:t>June 2017, 700 stars</a:t>
            </a:r>
            <a:endParaRPr lang="en-US" dirty="0"/>
          </a:p>
          <a:p>
            <a:pPr lvl="1"/>
            <a:endParaRPr lang="en-US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6EB0AF8-53E3-40F8-BE04-FA3E37FEA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847" y="72572"/>
            <a:ext cx="3852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7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B10D78-2336-403B-94BE-2DD2E7C6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Open Source Involvements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40A2496-E2AC-4A4B-8F4C-6B7E16D2F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AU" dirty="0"/>
              <a:t>701 Stars</a:t>
            </a:r>
          </a:p>
          <a:p>
            <a:pPr lvl="1"/>
            <a:r>
              <a:rPr lang="en-AU" dirty="0"/>
              <a:t>40+ external contributors</a:t>
            </a:r>
          </a:p>
          <a:p>
            <a:pPr lvl="1"/>
            <a:r>
              <a:rPr lang="en-AU" dirty="0"/>
              <a:t>~10 active contributors, issues, PRs, gitter.com</a:t>
            </a:r>
          </a:p>
          <a:p>
            <a:pPr lvl="2"/>
            <a:r>
              <a:rPr lang="en-AU" dirty="0"/>
              <a:t>@</a:t>
            </a:r>
            <a:r>
              <a:rPr lang="en-AU" dirty="0" err="1"/>
              <a:t>jonskeet</a:t>
            </a:r>
            <a:r>
              <a:rPr lang="en-AU" dirty="0"/>
              <a:t>, @</a:t>
            </a:r>
            <a:r>
              <a:rPr lang="en-AU" dirty="0" err="1"/>
              <a:t>bitbonk</a:t>
            </a:r>
            <a:r>
              <a:rPr lang="en-AU" dirty="0"/>
              <a:t>, @</a:t>
            </a:r>
            <a:r>
              <a:rPr lang="en-AU" dirty="0" err="1"/>
              <a:t>dlech</a:t>
            </a:r>
            <a:r>
              <a:rPr lang="en-AU" dirty="0"/>
              <a:t>, @</a:t>
            </a:r>
            <a:r>
              <a:rPr lang="en-AU" dirty="0" err="1"/>
              <a:t>AustinWise</a:t>
            </a:r>
            <a:r>
              <a:rPr lang="en-AU" dirty="0"/>
              <a:t>, @</a:t>
            </a:r>
            <a:r>
              <a:rPr lang="en-AU" dirty="0" err="1"/>
              <a:t>pascalberger</a:t>
            </a:r>
            <a:r>
              <a:rPr lang="en-AU" dirty="0"/>
              <a:t>, @</a:t>
            </a:r>
            <a:r>
              <a:rPr lang="en-AU" dirty="0" err="1"/>
              <a:t>richardschneider</a:t>
            </a:r>
            <a:r>
              <a:rPr lang="en-AU" dirty="0"/>
              <a:t>, @</a:t>
            </a:r>
            <a:r>
              <a:rPr lang="en-AU" dirty="0" err="1"/>
              <a:t>ferventcoder</a:t>
            </a:r>
            <a:r>
              <a:rPr lang="en-AU" dirty="0"/>
              <a:t>, @agc93, …</a:t>
            </a:r>
          </a:p>
          <a:p>
            <a:pPr lvl="1"/>
            <a:r>
              <a:rPr lang="en-AU" dirty="0"/>
              <a:t>Collect feedbacks from</a:t>
            </a:r>
          </a:p>
          <a:p>
            <a:pPr lvl="2"/>
            <a:r>
              <a:rPr lang="en-AU" dirty="0"/>
              <a:t>Feethub.com: a feature upvoting system</a:t>
            </a:r>
          </a:p>
          <a:p>
            <a:pPr lvl="2"/>
            <a:r>
              <a:rPr lang="en-AU" dirty="0"/>
              <a:t>Disqus.com: commenting system </a:t>
            </a:r>
          </a:p>
          <a:p>
            <a:pPr lvl="2"/>
            <a:endParaRPr lang="en-AU" dirty="0"/>
          </a:p>
          <a:p>
            <a:pPr lvl="1"/>
            <a:endParaRPr lang="en-AU" sz="2400" dirty="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pPr lvl="1"/>
            <a:endParaRPr lang="en-GB" dirty="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35BF929-B6E1-482C-8D94-DFCA465D2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886" y="2307265"/>
            <a:ext cx="35052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8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B10D78-2336-403B-94BE-2DD2E7C6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Homepage http://dotnet.github.io/docfx/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40A2496-E2AC-4A4B-8F4C-6B7E16D2F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AU" dirty="0"/>
              <a:t>Generated by DocFX, </a:t>
            </a:r>
          </a:p>
          <a:p>
            <a:pPr lvl="1"/>
            <a:r>
              <a:rPr lang="en-AU" dirty="0"/>
              <a:t>Google Analysis</a:t>
            </a:r>
          </a:p>
          <a:p>
            <a:pPr lvl="1"/>
            <a:endParaRPr lang="en-AU" dirty="0"/>
          </a:p>
          <a:p>
            <a:pPr lvl="2"/>
            <a:endParaRPr lang="en-AU" dirty="0"/>
          </a:p>
          <a:p>
            <a:pPr lvl="1"/>
            <a:endParaRPr lang="en-AU" sz="2400" dirty="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pPr lvl="1"/>
            <a:endParaRPr lang="en-GB" dirty="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08E6FD1-F934-4488-9BE7-9E7698AB66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44" t="25544" r="43098" b="24631"/>
          <a:stretch/>
        </p:blipFill>
        <p:spPr>
          <a:xfrm>
            <a:off x="952825" y="3197192"/>
            <a:ext cx="4437246" cy="3416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3501998-588F-45EA-8DBD-821718D32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757" y="2283142"/>
            <a:ext cx="47910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91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03C39E-C5CD-4681-8A0D-4A5FCE0B9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Geo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F2E19F9C-125C-4BCF-B69B-60D745B404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" y="2797094"/>
            <a:ext cx="10972800" cy="32291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5A6783B-B1F9-4985-97A9-304481C73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8272" y="983684"/>
            <a:ext cx="5153025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9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Jon Skeet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stackoverflow.com/users/22656/jon-skeet</a:t>
            </a:r>
            <a:r>
              <a:rPr lang="en-US" dirty="0" smtClean="0"/>
              <a:t> </a:t>
            </a:r>
          </a:p>
          <a:p>
            <a:pPr lvl="1"/>
            <a:r>
              <a:rPr lang="en-US" dirty="0"/>
              <a:t>Google Cloud Client Libraries for .NET 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googlecloudplatform.github.io/google-cloud-dotnet/docs/index.html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His </a:t>
            </a:r>
            <a:r>
              <a:rPr lang="en-US" dirty="0"/>
              <a:t>personal project </a:t>
            </a:r>
            <a:r>
              <a:rPr lang="en-US" dirty="0">
                <a:hlinkClick r:id="rId5"/>
              </a:rPr>
              <a:t>http://nodatime.org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t="12332" b="3344"/>
          <a:stretch/>
        </p:blipFill>
        <p:spPr>
          <a:xfrm>
            <a:off x="302397" y="4477221"/>
            <a:ext cx="11359831" cy="419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52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6542903-B7A7-4E36-938B-EDE64105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DocFX Walkthrough (Demo)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D9E4EA4F-3B66-45EF-BDDF-DB66F53DB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12" y="2249488"/>
            <a:ext cx="10735575" cy="4324350"/>
          </a:xfrm>
        </p:spPr>
      </p:pic>
    </p:spTree>
    <p:extLst>
      <p:ext uri="{BB962C8B-B14F-4D97-AF65-F5344CB8AC3E}">
        <p14:creationId xmlns:p14="http://schemas.microsoft.com/office/powerpoint/2010/main" val="190448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6D0DA1-18D1-4D33-8ADE-87D9E93A0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C7F5FEC-FED3-4958-A471-50D11E5A5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Mapbox</a:t>
            </a:r>
            <a:r>
              <a:rPr lang="en-GB" dirty="0" smtClean="0"/>
              <a:t> </a:t>
            </a:r>
            <a:r>
              <a:rPr lang="en-GB" dirty="0"/>
              <a:t>Unity SDK </a:t>
            </a:r>
            <a:r>
              <a:rPr lang="en-GB" dirty="0">
                <a:hlinkClick r:id="rId3"/>
              </a:rPr>
              <a:t>https://github.com/mapbox/mapbox-unity-sdk</a:t>
            </a:r>
            <a:endParaRPr lang="en-GB" dirty="0"/>
          </a:p>
          <a:p>
            <a:r>
              <a:rPr lang="en-GB" dirty="0"/>
              <a:t>Web Applications UK Ltd Utilities </a:t>
            </a:r>
            <a:r>
              <a:rPr lang="en-GB" dirty="0">
                <a:hlinkClick r:id="rId4"/>
              </a:rPr>
              <a:t>http://webappsuk.github.io/CoreLibraries/</a:t>
            </a:r>
            <a:r>
              <a:rPr lang="en-GB" dirty="0"/>
              <a:t> </a:t>
            </a:r>
            <a:r>
              <a:rPr lang="en-GB" dirty="0">
                <a:hlinkClick r:id="rId5"/>
              </a:rPr>
              <a:t>https://github.com/webappsuk/CoreLibraries/blob/master/ILMerge/ILMerge.cs/#L65</a:t>
            </a:r>
            <a:r>
              <a:rPr lang="en-GB" dirty="0"/>
              <a:t> </a:t>
            </a:r>
          </a:p>
          <a:p>
            <a:r>
              <a:rPr lang="en-US" dirty="0"/>
              <a:t>Small personal projects </a:t>
            </a:r>
          </a:p>
          <a:p>
            <a:pPr lvl="1"/>
            <a:r>
              <a:rPr lang="en-US" dirty="0"/>
              <a:t>Easy to start with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004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6EE6B0D-F22C-4676-B0F7-84F2F3541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8645" y="994064"/>
            <a:ext cx="4267200" cy="1066800"/>
          </a:xfrm>
        </p:spPr>
        <p:txBody>
          <a:bodyPr/>
          <a:lstStyle/>
          <a:p>
            <a:r>
              <a:rPr lang="en-US" dirty="0"/>
              <a:t>Use Cases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CCAC850-9048-400E-BBD3-B9236C9F5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8645" y="1925782"/>
            <a:ext cx="3179618" cy="4248912"/>
          </a:xfrm>
        </p:spPr>
        <p:txBody>
          <a:bodyPr>
            <a:normAutofit/>
          </a:bodyPr>
          <a:lstStyle/>
          <a:p>
            <a:r>
              <a:rPr lang="en-US" dirty="0"/>
              <a:t>Quick starters</a:t>
            </a:r>
          </a:p>
          <a:p>
            <a:pPr lvl="1"/>
            <a:r>
              <a:rPr lang="en-US" dirty="0"/>
              <a:t>Reuse default template </a:t>
            </a:r>
          </a:p>
          <a:p>
            <a:pPr lvl="1"/>
            <a:r>
              <a:rPr lang="en-US" dirty="0"/>
              <a:t>Change ICON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DE23DD08-D850-42E6-9C8B-A5D6675DE644}"/>
              </a:ext>
            </a:extLst>
          </p:cNvPr>
          <p:cNvGraphicFramePr>
            <a:graphicFrameLocks noGrp="1"/>
          </p:cNvGraphicFramePr>
          <p:nvPr/>
        </p:nvGraphicFramePr>
        <p:xfrm>
          <a:off x="88901" y="1143000"/>
          <a:ext cx="8128000" cy="47701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98131653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754412239"/>
                    </a:ext>
                  </a:extLst>
                </a:gridCol>
              </a:tblGrid>
              <a:tr h="185420">
                <a:tc>
                  <a:txBody>
                    <a:bodyPr/>
                    <a:lstStyle/>
                    <a:p>
                      <a:r>
                        <a:rPr lang="en-US" b="0" dirty="0"/>
                        <a:t>Source</a:t>
                      </a:r>
                      <a:endParaRPr lang="en-GB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Website</a:t>
                      </a:r>
                      <a:endParaRPr lang="en-GB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8479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0" dirty="0">
                          <a:hlinkClick r:id="rId3"/>
                        </a:rPr>
                        <a:t>https://github.com/dlech/Dandy.Core</a:t>
                      </a:r>
                      <a:r>
                        <a:rPr lang="en-GB" b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dirty="0">
                          <a:hlinkClick r:id="rId4"/>
                        </a:rPr>
                        <a:t>https://dlech.github.io/Dandy.Core/api/</a:t>
                      </a:r>
                      <a:endParaRPr lang="en-GB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93413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dirty="0">
                          <a:hlinkClick r:id="rId5"/>
                        </a:rPr>
                        <a:t>https://github.com/SolidEdgeCommunity</a:t>
                      </a:r>
                      <a:r>
                        <a:rPr lang="en-GB" b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dirty="0">
                          <a:hlinkClick r:id="rId5"/>
                        </a:rPr>
                        <a:t>https://github.com/SolidEdgeCommunity</a:t>
                      </a:r>
                      <a:r>
                        <a:rPr lang="en-GB" b="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70700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0" dirty="0">
                          <a:hlinkClick r:id="rId6"/>
                        </a:rPr>
                        <a:t>https://github.com/vinhui/ModEnabler </a:t>
                      </a:r>
                      <a:endParaRPr lang="en-GB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hlinkClick r:id="rId6"/>
                        </a:rPr>
                        <a:t>http://modenabler.greenzonegames.com/</a:t>
                      </a:r>
                      <a:endParaRPr lang="en-GB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59077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0" dirty="0">
                          <a:hlinkClick r:id="rId7"/>
                        </a:rPr>
                        <a:t>https://github.com/InstantQuick/AzureFunctionsForSharePoint</a:t>
                      </a:r>
                      <a:endParaRPr lang="en-GB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dirty="0">
                          <a:hlinkClick r:id="rId8"/>
                        </a:rPr>
                        <a:t>https://afspdocs.blob.core.windows.net/docs/index.html</a:t>
                      </a:r>
                      <a:r>
                        <a:rPr lang="en-GB" b="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29889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0" dirty="0">
                          <a:hlinkClick r:id="rId9"/>
                        </a:rPr>
                        <a:t>https://github.com/NetOfficeFw/Docs</a:t>
                      </a:r>
                      <a:r>
                        <a:rPr lang="en-GB" b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hlinkClick r:id="rId10"/>
                        </a:rPr>
                        <a:t>https://netoffice.io/</a:t>
                      </a:r>
                      <a:r>
                        <a:rPr lang="en-GB" b="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5251157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GB" b="0" dirty="0">
                          <a:hlinkClick r:id="rId11"/>
                        </a:rPr>
                        <a:t>https://github.com/QualiSystems/Toscana</a:t>
                      </a:r>
                      <a:r>
                        <a:rPr lang="en-GB" b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1514002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GB" b="0" dirty="0">
                          <a:hlinkClick r:id="rId12"/>
                        </a:rPr>
                        <a:t>https://github.com/markvincze/Stubbery</a:t>
                      </a:r>
                      <a:r>
                        <a:rPr lang="en-GB" b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hlinkClick r:id="rId13"/>
                        </a:rPr>
                        <a:t>http://markvincze.github.io/Stubbery/</a:t>
                      </a:r>
                      <a:r>
                        <a:rPr lang="en-GB" b="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1549486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GB" b="0" dirty="0">
                          <a:hlinkClick r:id="rId14"/>
                        </a:rPr>
                        <a:t>https://github.com/Intelecom/direct-payment-client-dotnet</a:t>
                      </a:r>
                      <a:r>
                        <a:rPr lang="en-GB" b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hlinkClick r:id="rId15"/>
                        </a:rPr>
                        <a:t>https://intelecom.github.io/direct-payment-client-dotnet/api/index.html</a:t>
                      </a:r>
                      <a:r>
                        <a:rPr lang="en-GB" b="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674645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GB" b="0" dirty="0">
                          <a:hlinkClick r:id="rId16"/>
                        </a:rPr>
                        <a:t>https://github.com/GenusAS</a:t>
                      </a:r>
                      <a:r>
                        <a:rPr lang="en-GB" b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hlinkClick r:id="rId17"/>
                        </a:rPr>
                        <a:t>https://docs.genus.no/</a:t>
                      </a:r>
                      <a:r>
                        <a:rPr lang="en-GB" b="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96166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013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2008919-44D1-4300-9EA7-74487055A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6764" y="1143000"/>
            <a:ext cx="4225636" cy="1066800"/>
          </a:xfrm>
        </p:spPr>
        <p:txBody>
          <a:bodyPr/>
          <a:lstStyle/>
          <a:p>
            <a:r>
              <a:rPr lang="en-US" dirty="0"/>
              <a:t>Use cases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F78029A-AA16-4F9F-8DBE-28DECCC09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6764" y="2078182"/>
            <a:ext cx="4225636" cy="4496354"/>
          </a:xfrm>
        </p:spPr>
        <p:txBody>
          <a:bodyPr/>
          <a:lstStyle/>
          <a:p>
            <a:r>
              <a:rPr lang="en-US" dirty="0"/>
              <a:t>Advanced users with custom templates</a:t>
            </a:r>
          </a:p>
          <a:p>
            <a:r>
              <a:rPr lang="en-GB" b="1" dirty="0">
                <a:hlinkClick r:id="rId3"/>
              </a:rPr>
              <a:t>https://github.com/ManagedBass/Home</a:t>
            </a:r>
            <a:r>
              <a:rPr lang="en-GB" b="1" dirty="0"/>
              <a:t> </a:t>
            </a:r>
            <a:r>
              <a:rPr lang="en-GB" b="1" dirty="0">
                <a:hlinkClick r:id="rId4"/>
              </a:rPr>
              <a:t>https://managedbass.github.io/api/ManagedBass.html</a:t>
            </a:r>
            <a:r>
              <a:rPr lang="en-GB" b="1" dirty="0"/>
              <a:t> </a:t>
            </a:r>
          </a:p>
          <a:p>
            <a:endParaRPr lang="en-US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9CF87D8-0D1A-4923-917E-9F4A5D086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7000" y="-813401"/>
            <a:ext cx="7543764" cy="780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63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2008919-44D1-4300-9EA7-74487055A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6764" y="1143000"/>
            <a:ext cx="4225636" cy="1066800"/>
          </a:xfrm>
        </p:spPr>
        <p:txBody>
          <a:bodyPr/>
          <a:lstStyle/>
          <a:p>
            <a:r>
              <a:rPr lang="en-US" dirty="0"/>
              <a:t>Use cases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F78029A-AA16-4F9F-8DBE-28DECCC09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6764" y="2078182"/>
            <a:ext cx="4225636" cy="4496354"/>
          </a:xfrm>
        </p:spPr>
        <p:txBody>
          <a:bodyPr/>
          <a:lstStyle/>
          <a:p>
            <a:r>
              <a:rPr lang="en-US" dirty="0"/>
              <a:t>Advanced users with custom templates</a:t>
            </a:r>
          </a:p>
          <a:p>
            <a:r>
              <a:rPr lang="en-GB" b="1" dirty="0">
                <a:hlinkClick r:id="rId3"/>
              </a:rPr>
              <a:t>https://github.com/ZolutionSoftware/Rezolver</a:t>
            </a:r>
            <a:r>
              <a:rPr lang="en-GB" b="1" dirty="0"/>
              <a:t>  http://rezolver.co.uk/developers/</a:t>
            </a:r>
            <a:endParaRPr lang="en-US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8EE1090-9C50-43EB-947E-43EB2250B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685801"/>
            <a:ext cx="7377585" cy="762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6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CBCA7D-BD48-4CC8-8293-78DCCC015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Integrations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DD3B502-F00B-4546-B5E7-8FF3DAF69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DocFX-Docker</a:t>
            </a:r>
          </a:p>
          <a:p>
            <a:r>
              <a:rPr lang="en-US" dirty="0" err="1"/>
              <a:t>Cake.DocFX</a:t>
            </a:r>
            <a:endParaRPr lang="en-US" dirty="0"/>
          </a:p>
          <a:p>
            <a:pPr lvl="2"/>
            <a:r>
              <a:rPr lang="en-US" dirty="0"/>
              <a:t>The </a:t>
            </a:r>
            <a:r>
              <a:rPr lang="en-US" dirty="0" err="1"/>
              <a:t>DocFx</a:t>
            </a:r>
            <a:r>
              <a:rPr lang="en-US" dirty="0"/>
              <a:t> </a:t>
            </a:r>
            <a:r>
              <a:rPr lang="en-US" dirty="0" err="1"/>
              <a:t>Addin</a:t>
            </a:r>
            <a:r>
              <a:rPr lang="en-US" dirty="0"/>
              <a:t> for </a:t>
            </a:r>
            <a:r>
              <a:rPr lang="en-US" dirty="0">
                <a:hlinkClick r:id="rId3"/>
              </a:rPr>
              <a:t>Cake</a:t>
            </a:r>
            <a:r>
              <a:rPr lang="en-US" dirty="0"/>
              <a:t> allows you to generated API documentation directly from .NET source code.</a:t>
            </a:r>
          </a:p>
          <a:p>
            <a:r>
              <a:rPr lang="en-US" dirty="0"/>
              <a:t>VSTS DocFX </a:t>
            </a:r>
            <a:r>
              <a:rPr lang="en-US" dirty="0" smtClean="0"/>
              <a:t>integration</a:t>
            </a:r>
          </a:p>
          <a:p>
            <a:pPr lvl="2"/>
            <a:r>
              <a:rPr lang="en-US" dirty="0" smtClean="0"/>
              <a:t> </a:t>
            </a:r>
            <a:r>
              <a:rPr lang="en-US" dirty="0">
                <a:hlinkClick r:id="rId4"/>
              </a:rPr>
              <a:t>https://blogs.msdn.microsoft.com/premier_developer/2017/04/14/documentation-in-a-devops-world/</a:t>
            </a:r>
            <a:r>
              <a:rPr lang="en-US" dirty="0"/>
              <a:t> </a:t>
            </a:r>
          </a:p>
          <a:p>
            <a:r>
              <a:rPr lang="en-US" dirty="0"/>
              <a:t>Debian package for </a:t>
            </a:r>
            <a:r>
              <a:rPr lang="en-US" dirty="0" smtClean="0"/>
              <a:t>DocFX</a:t>
            </a:r>
          </a:p>
          <a:p>
            <a:pPr lvl="2"/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://github.com/dlech/docfx-deb</a:t>
            </a:r>
            <a:r>
              <a:rPr lang="en-US" dirty="0"/>
              <a:t> </a:t>
            </a:r>
          </a:p>
          <a:p>
            <a:r>
              <a:rPr lang="en-US" dirty="0"/>
              <a:t>FAKE(</a:t>
            </a:r>
            <a:r>
              <a:rPr lang="en-GB" dirty="0"/>
              <a:t>F# Make </a:t>
            </a:r>
            <a:r>
              <a:rPr lang="en-GB" dirty="0">
                <a:hlinkClick r:id="rId6"/>
              </a:rPr>
              <a:t>https://fake.build</a:t>
            </a:r>
            <a:r>
              <a:rPr lang="en-GB" dirty="0"/>
              <a:t>)</a:t>
            </a:r>
            <a:r>
              <a:rPr lang="en-US" dirty="0"/>
              <a:t> wrapped DocFX</a:t>
            </a:r>
          </a:p>
          <a:p>
            <a:r>
              <a:rPr lang="en-US" dirty="0"/>
              <a:t>DocFX schema inside Visual </a:t>
            </a:r>
            <a:r>
              <a:rPr lang="en-US" dirty="0" smtClean="0"/>
              <a:t>Studio</a:t>
            </a:r>
          </a:p>
          <a:p>
            <a:pPr lvl="1"/>
            <a:r>
              <a:rPr lang="en-GB" dirty="0" smtClean="0">
                <a:hlinkClick r:id="rId7"/>
              </a:rPr>
              <a:t>http</a:t>
            </a:r>
            <a:r>
              <a:rPr lang="en-GB" dirty="0">
                <a:hlinkClick r:id="rId7"/>
              </a:rPr>
              <a:t>://</a:t>
            </a:r>
            <a:r>
              <a:rPr lang="en-GB" b="1" dirty="0">
                <a:hlinkClick r:id="rId7"/>
              </a:rPr>
              <a:t>json</a:t>
            </a:r>
            <a:r>
              <a:rPr lang="en-GB" dirty="0">
                <a:hlinkClick r:id="rId7"/>
              </a:rPr>
              <a:t>.schemastore.org/</a:t>
            </a:r>
            <a:r>
              <a:rPr lang="en-GB" b="1" dirty="0">
                <a:hlinkClick r:id="rId7"/>
              </a:rPr>
              <a:t>docfx</a:t>
            </a:r>
            <a:r>
              <a:rPr lang="en-GB" b="1" dirty="0"/>
              <a:t> </a:t>
            </a:r>
          </a:p>
          <a:p>
            <a:r>
              <a:rPr lang="en-US" dirty="0"/>
              <a:t>Visual Studio Code Preview extension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0037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DDBCC2-E2BD-4EA5-A9B3-A484195B7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Media Interaction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F2D9DB2-BF89-4212-9F23-24F35543E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09800"/>
            <a:ext cx="10972800" cy="4325112"/>
          </a:xfrm>
        </p:spPr>
        <p:txBody>
          <a:bodyPr/>
          <a:lstStyle/>
          <a:p>
            <a:r>
              <a:rPr lang="en-US" dirty="0"/>
              <a:t>Twitter @</a:t>
            </a:r>
            <a:r>
              <a:rPr lang="en-US" dirty="0" err="1"/>
              <a:t>docfx</a:t>
            </a:r>
            <a:r>
              <a:rPr lang="en-US" dirty="0"/>
              <a:t> #</a:t>
            </a:r>
            <a:r>
              <a:rPr lang="en-US" dirty="0" err="1"/>
              <a:t>docfx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6ED310B-8747-4059-9FDF-D642F712E8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5" r="5701"/>
          <a:stretch/>
        </p:blipFill>
        <p:spPr>
          <a:xfrm>
            <a:off x="1988457" y="2969821"/>
            <a:ext cx="6981372" cy="304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234749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191C973-2AC4-410A-8E7B-52D3FFA978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2" r="6344"/>
          <a:stretch/>
        </p:blipFill>
        <p:spPr>
          <a:xfrm>
            <a:off x="885371" y="806790"/>
            <a:ext cx="7003143" cy="30384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0059A7D-D27E-4C4A-87F8-E481217F99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03" r="5509"/>
          <a:stretch/>
        </p:blipFill>
        <p:spPr>
          <a:xfrm>
            <a:off x="1727200" y="3078502"/>
            <a:ext cx="6981371" cy="15335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413F1AA-97EE-4DF8-911E-1A378445CC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79" r="6486"/>
          <a:stretch/>
        </p:blipFill>
        <p:spPr>
          <a:xfrm>
            <a:off x="3512457" y="4177846"/>
            <a:ext cx="6966858" cy="11334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5FE8327-1EA8-47FD-90B6-B9F30BC23A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257" r="9376"/>
          <a:stretch/>
        </p:blipFill>
        <p:spPr>
          <a:xfrm>
            <a:off x="5000171" y="4943502"/>
            <a:ext cx="6959600" cy="15430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022142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14E44C2-09D9-4485-8205-7EF003E1CF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57" r="6168"/>
          <a:stretch/>
        </p:blipFill>
        <p:spPr>
          <a:xfrm>
            <a:off x="4731656" y="708873"/>
            <a:ext cx="6966857" cy="26860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DDC2EA0B-0698-4023-906C-0C7FD8418A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84" r="7937"/>
          <a:stretch/>
        </p:blipFill>
        <p:spPr>
          <a:xfrm>
            <a:off x="3077028" y="2380424"/>
            <a:ext cx="7017658" cy="13430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6D34255-8D9A-4E0E-9F65-BB409B1589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44" r="4024"/>
          <a:stretch/>
        </p:blipFill>
        <p:spPr>
          <a:xfrm>
            <a:off x="1473201" y="3394923"/>
            <a:ext cx="7032173" cy="33242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7B350D1B-52EF-4575-BB01-07C0E9028F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75" r="5953"/>
          <a:stretch/>
        </p:blipFill>
        <p:spPr>
          <a:xfrm>
            <a:off x="362857" y="4737948"/>
            <a:ext cx="6937830" cy="15906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6ECD66B9-A866-4127-8401-4C923A9EC73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927" r="7662"/>
          <a:stretch/>
        </p:blipFill>
        <p:spPr>
          <a:xfrm>
            <a:off x="5040088" y="5748446"/>
            <a:ext cx="6930571" cy="10001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24630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70D34DD-0093-4669-BEEA-84412D9332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13" r="9617"/>
          <a:stretch/>
        </p:blipFill>
        <p:spPr>
          <a:xfrm>
            <a:off x="457199" y="667480"/>
            <a:ext cx="7017658" cy="3124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7162C45-8B73-4E32-BFED-B744AA807D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79" r="5978"/>
          <a:stretch/>
        </p:blipFill>
        <p:spPr>
          <a:xfrm>
            <a:off x="4811484" y="1539493"/>
            <a:ext cx="6966858" cy="1219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C964A65-246F-4DD0-96D3-6115B476D8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53" r="6842"/>
          <a:stretch/>
        </p:blipFill>
        <p:spPr>
          <a:xfrm>
            <a:off x="812800" y="3344955"/>
            <a:ext cx="6952344" cy="30003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1676621-E6DD-49CC-A3F1-9FC3878949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67" r="8535"/>
          <a:stretch/>
        </p:blipFill>
        <p:spPr>
          <a:xfrm>
            <a:off x="4288972" y="4301020"/>
            <a:ext cx="7010400" cy="13239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F3F21364-DDEF-4BF9-BAFD-77D14D178A6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87" r="3477"/>
          <a:stretch/>
        </p:blipFill>
        <p:spPr>
          <a:xfrm>
            <a:off x="5446485" y="2304913"/>
            <a:ext cx="7003143" cy="1409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A3797735-DC08-4869-8C38-95625E6AAA8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44" r="3497"/>
          <a:stretch/>
        </p:blipFill>
        <p:spPr>
          <a:xfrm>
            <a:off x="5043715" y="5276135"/>
            <a:ext cx="7010400" cy="13049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338270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52957DB-0105-43BF-91C6-3ADD94C080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73" r="7275"/>
          <a:stretch/>
        </p:blipFill>
        <p:spPr>
          <a:xfrm>
            <a:off x="238496" y="718458"/>
            <a:ext cx="6901543" cy="6477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475A671-C84C-4FD3-AFC1-BFC6BF0959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89" r="5852"/>
          <a:stretch/>
        </p:blipFill>
        <p:spPr>
          <a:xfrm>
            <a:off x="5334000" y="1417637"/>
            <a:ext cx="6988629" cy="1638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D7E5054-E921-4D4C-A0A6-96853EB54E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30" r="6047"/>
          <a:stretch/>
        </p:blipFill>
        <p:spPr>
          <a:xfrm>
            <a:off x="4204854" y="2865078"/>
            <a:ext cx="7017657" cy="13144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5EE881A-F544-4C88-830A-9B8C18A97C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615" r="4284"/>
          <a:stretch/>
        </p:blipFill>
        <p:spPr>
          <a:xfrm>
            <a:off x="1828800" y="4085431"/>
            <a:ext cx="7010400" cy="13620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0662E2F-96EB-4920-AAE1-369A088C4DD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969" t="532" r="7296" b="-532"/>
          <a:stretch/>
        </p:blipFill>
        <p:spPr>
          <a:xfrm>
            <a:off x="442172" y="5209022"/>
            <a:ext cx="7021861" cy="13620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556801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4A45ED-BCF2-40AB-9C01-26027D0A2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features in DocFX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3BF6030-DE26-4B2B-9547-6D64B94D3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Website </a:t>
            </a:r>
            <a:r>
              <a:rPr lang="en-US" altLang="zh-CN" dirty="0" smtClean="0">
                <a:sym typeface="Wingdings" panose="05000000000000000000" pitchFamily="2" charset="2"/>
              </a:rPr>
              <a:t> </a:t>
            </a:r>
            <a:r>
              <a:rPr lang="en-US" altLang="zh-CN" dirty="0" smtClean="0"/>
              <a:t>source code</a:t>
            </a:r>
          </a:p>
          <a:p>
            <a:r>
              <a:rPr lang="en-US" dirty="0" smtClean="0"/>
              <a:t>Rich </a:t>
            </a:r>
            <a:r>
              <a:rPr lang="en-US" dirty="0"/>
              <a:t>Markdown </a:t>
            </a:r>
            <a:r>
              <a:rPr lang="en-US" dirty="0" smtClean="0"/>
              <a:t>syntax support</a:t>
            </a:r>
          </a:p>
          <a:p>
            <a:r>
              <a:rPr lang="en-US" dirty="0" smtClean="0"/>
              <a:t>Cross reference </a:t>
            </a:r>
          </a:p>
          <a:p>
            <a:r>
              <a:rPr lang="en-US" dirty="0" smtClean="0"/>
              <a:t>Overwrite </a:t>
            </a:r>
            <a:r>
              <a:rPr lang="en-US" dirty="0"/>
              <a:t>document</a:t>
            </a:r>
          </a:p>
          <a:p>
            <a:r>
              <a:rPr lang="en-US" dirty="0"/>
              <a:t>File </a:t>
            </a:r>
            <a:r>
              <a:rPr lang="en-US" dirty="0" smtClean="0"/>
              <a:t>restructure</a:t>
            </a:r>
          </a:p>
          <a:p>
            <a:r>
              <a:rPr lang="en-US" dirty="0" smtClean="0"/>
              <a:t>Multi-language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4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Waiting for your pull requests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github.com/dotnet/docfx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54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4A45ED-BCF2-40AB-9C01-26027D0A2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Website </a:t>
            </a:r>
            <a:r>
              <a:rPr lang="en-US" altLang="zh-CN" dirty="0">
                <a:sym typeface="Wingdings" panose="05000000000000000000" pitchFamily="2" charset="2"/>
              </a:rPr>
              <a:t> Source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3BF6030-DE26-4B2B-9547-6D64B94D3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sym typeface="Wingdings" panose="05000000000000000000" pitchFamily="2" charset="2"/>
              </a:rPr>
              <a:t>Source code directly to website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 smtClean="0"/>
              <a:t>Webpages can link back to source code</a:t>
            </a:r>
          </a:p>
          <a:p>
            <a:r>
              <a:rPr lang="en-US" dirty="0" smtClean="0"/>
              <a:t>Especially useful for open source projects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0405"/>
          <a:stretch/>
        </p:blipFill>
        <p:spPr>
          <a:xfrm>
            <a:off x="801189" y="3814355"/>
            <a:ext cx="10046632" cy="32804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4178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3A0EBF-79BD-4B4D-B384-C78420D07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Markdown </a:t>
            </a:r>
            <a:r>
              <a:rPr lang="en-US" dirty="0" smtClean="0"/>
              <a:t>Syntax Support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260ACF6-FB9A-4EFE-AE0C-AB3532265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err="1" smtClean="0"/>
              <a:t>CommonMark</a:t>
            </a:r>
            <a:r>
              <a:rPr lang="en-US" dirty="0" smtClean="0"/>
              <a:t> </a:t>
            </a:r>
            <a:r>
              <a:rPr lang="en-US" dirty="0"/>
              <a:t>support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62FF43F-D45C-4CE5-9BA9-DF69F78108C7}"/>
              </a:ext>
            </a:extLst>
          </p:cNvPr>
          <p:cNvSpPr/>
          <p:nvPr/>
        </p:nvSpPr>
        <p:spPr>
          <a:xfrm>
            <a:off x="6705599" y="679529"/>
            <a:ext cx="4672446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# Heading 1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## Heading 2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*Italic*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**Bold**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Link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](</a:t>
            </a:r>
            <a:r>
              <a:rPr lang="en-US" sz="1600" u="sng" dirty="0">
                <a:solidFill>
                  <a:srgbClr val="000000"/>
                </a:solidFill>
                <a:latin typeface="Consolas" panose="020B0609020204030204" pitchFamily="49" charset="0"/>
              </a:rPr>
              <a:t>http://a.com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 ![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Image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](</a:t>
            </a:r>
            <a:r>
              <a:rPr lang="en-US" sz="1600" u="sng" dirty="0">
                <a:solidFill>
                  <a:srgbClr val="000000"/>
                </a:solidFill>
                <a:latin typeface="Consolas" panose="020B0609020204030204" pitchFamily="49" charset="0"/>
              </a:rPr>
              <a:t>http://url/a.png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600" dirty="0">
                <a:solidFill>
                  <a:srgbClr val="800000"/>
                </a:solidFill>
                <a:latin typeface="Consolas" panose="020B0609020204030204" pitchFamily="49" charset="0"/>
              </a:rPr>
              <a:t>`Inline code`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Blockquote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List</a:t>
            </a:r>
          </a:p>
          <a:p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List</a:t>
            </a:r>
          </a:p>
          <a:p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List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1.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One</a:t>
            </a:r>
          </a:p>
          <a:p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2.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Two</a:t>
            </a:r>
          </a:p>
          <a:p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3.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Three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Horizontal Rule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---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```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# code block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print '3 backticks or'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print 'indent 4 spaces'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```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C16777A-1043-4560-B09F-531D0D949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14" y="2947740"/>
            <a:ext cx="5822372" cy="39796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9590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3A0EBF-79BD-4B4D-B384-C78420D07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Rich Markdown </a:t>
            </a:r>
            <a:r>
              <a:rPr lang="en-US" dirty="0" smtClean="0"/>
              <a:t>Syntax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260ACF6-FB9A-4EFE-AE0C-AB3532265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Enriched blockquote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51CB509-FBE0-43BA-94D1-41002034A482}"/>
              </a:ext>
            </a:extLst>
          </p:cNvPr>
          <p:cNvSpPr/>
          <p:nvPr/>
        </p:nvSpPr>
        <p:spPr>
          <a:xfrm>
            <a:off x="6643255" y="1143000"/>
            <a:ext cx="52959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&gt; [!NOTE]</a:t>
            </a:r>
          </a:p>
          <a:p>
            <a:r>
              <a:rPr lang="en-US" dirty="0"/>
              <a:t>&gt; This is a note which needs your attention, but it's not super important.</a:t>
            </a:r>
          </a:p>
          <a:p>
            <a:r>
              <a:rPr lang="en-US" dirty="0"/>
              <a:t>&gt;</a:t>
            </a:r>
          </a:p>
          <a:p>
            <a:r>
              <a:rPr lang="en-US" dirty="0"/>
              <a:t>&gt; [!TIP]</a:t>
            </a:r>
          </a:p>
          <a:p>
            <a:r>
              <a:rPr lang="en-US" dirty="0"/>
              <a:t>&gt; This is a note which needs your attention, but it's not super important.</a:t>
            </a:r>
          </a:p>
          <a:p>
            <a:r>
              <a:rPr lang="en-US" dirty="0"/>
              <a:t>&gt;</a:t>
            </a:r>
          </a:p>
          <a:p>
            <a:r>
              <a:rPr lang="en-US" dirty="0"/>
              <a:t>&gt; [!WARNING]</a:t>
            </a:r>
          </a:p>
          <a:p>
            <a:r>
              <a:rPr lang="en-US" dirty="0"/>
              <a:t>&gt; This is a warning containing some important message.</a:t>
            </a:r>
          </a:p>
          <a:p>
            <a:r>
              <a:rPr lang="en-US" dirty="0"/>
              <a:t>&gt;</a:t>
            </a:r>
          </a:p>
          <a:p>
            <a:r>
              <a:rPr lang="en-US" dirty="0"/>
              <a:t>&gt; [!IMPORTANT]</a:t>
            </a:r>
          </a:p>
          <a:p>
            <a:r>
              <a:rPr lang="en-US" dirty="0"/>
              <a:t>&gt; This is a warning containing some important message.</a:t>
            </a:r>
          </a:p>
          <a:p>
            <a:r>
              <a:rPr lang="en-US" dirty="0"/>
              <a:t>&gt;</a:t>
            </a:r>
          </a:p>
          <a:p>
            <a:r>
              <a:rPr lang="en-US" dirty="0"/>
              <a:t>&gt; [!CAUTION]</a:t>
            </a:r>
          </a:p>
          <a:p>
            <a:r>
              <a:rPr lang="en-US" dirty="0"/>
              <a:t>&gt; This is a warning containing some important message.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BEB8510-BB9A-4713-BF75-C37857BAF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65" y="2900648"/>
            <a:ext cx="5704587" cy="37135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2614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3A0EBF-79BD-4B4D-B384-C78420D07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Rich Markdown syntax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260ACF6-FB9A-4EFE-AE0C-AB3532265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Enriched blockquote in source code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1A86B50-65B9-40C6-A77A-703B0CEE4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673" y="1143000"/>
            <a:ext cx="4581525" cy="5362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23CFA75-22DB-4A62-B935-980AC8030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745" y="2894610"/>
            <a:ext cx="626313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124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aining presentation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aining presentation.potx" id="{7B9FCAFE-DDE5-4198-9987-54DFCAD80598}" vid="{6015A8B0-C387-4E39-945C-0F39E3EB10B6}"/>
    </a:ext>
  </a:extLst>
</a:theme>
</file>

<file path=ppt/theme/theme2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Training presentation</Template>
  <TotalTime>684</TotalTime>
  <Words>1259</Words>
  <Application>Microsoft Office PowerPoint</Application>
  <PresentationFormat>Widescreen</PresentationFormat>
  <Paragraphs>412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宋体</vt:lpstr>
      <vt:lpstr>Arial</vt:lpstr>
      <vt:lpstr>Calibri</vt:lpstr>
      <vt:lpstr>Consolas</vt:lpstr>
      <vt:lpstr>Georgia</vt:lpstr>
      <vt:lpstr>Wingdings</vt:lpstr>
      <vt:lpstr>Wingdings 2</vt:lpstr>
      <vt:lpstr>Training presentation</vt:lpstr>
      <vt:lpstr>Introduction to DocFX</vt:lpstr>
      <vt:lpstr>Agenda</vt:lpstr>
      <vt:lpstr>Basic Introduction</vt:lpstr>
      <vt:lpstr>DocFX Walkthrough (Demo)</vt:lpstr>
      <vt:lpstr>Key features in DocFX</vt:lpstr>
      <vt:lpstr>Website  Source code</vt:lpstr>
      <vt:lpstr>Markdown Syntax Support</vt:lpstr>
      <vt:lpstr>Rich Markdown Syntax</vt:lpstr>
      <vt:lpstr>Rich Markdown syntax</vt:lpstr>
      <vt:lpstr>Rich Markdown syntax</vt:lpstr>
      <vt:lpstr>Rich Markdown Syntax</vt:lpstr>
      <vt:lpstr>Cross Reference</vt:lpstr>
      <vt:lpstr>Cross Reference with @</vt:lpstr>
      <vt:lpstr>Cross Reference with @</vt:lpstr>
      <vt:lpstr>Overwrite document</vt:lpstr>
      <vt:lpstr>Overwrite document</vt:lpstr>
      <vt:lpstr>File layout restructure</vt:lpstr>
      <vt:lpstr>Multi-language support</vt:lpstr>
      <vt:lpstr>Inside DocFX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Extensibility of DocFX</vt:lpstr>
      <vt:lpstr>History</vt:lpstr>
      <vt:lpstr>History</vt:lpstr>
      <vt:lpstr>History</vt:lpstr>
      <vt:lpstr>History</vt:lpstr>
      <vt:lpstr>Lessons learnt </vt:lpstr>
      <vt:lpstr>vNext</vt:lpstr>
      <vt:lpstr>Open Source </vt:lpstr>
      <vt:lpstr>Open Source History</vt:lpstr>
      <vt:lpstr>Open Source Involvements</vt:lpstr>
      <vt:lpstr>Homepage http://dotnet.github.io/docfx/</vt:lpstr>
      <vt:lpstr>Geo</vt:lpstr>
      <vt:lpstr>Use cases</vt:lpstr>
      <vt:lpstr>Use Cases</vt:lpstr>
      <vt:lpstr>Use Cases</vt:lpstr>
      <vt:lpstr>Use cases</vt:lpstr>
      <vt:lpstr>Use cases</vt:lpstr>
      <vt:lpstr>Community Integrations</vt:lpstr>
      <vt:lpstr>Social Media Interaction</vt:lpstr>
      <vt:lpstr>PowerPoint Presentation</vt:lpstr>
      <vt:lpstr>PowerPoint Presentation</vt:lpstr>
      <vt:lpstr>PowerPoint Presentation</vt:lpstr>
      <vt:lpstr>PowerPoint Presentation</vt:lpstr>
      <vt:lpstr>Waiting for your pull requests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DocFX</dc:title>
  <dc:creator>Liangying Wei</dc:creator>
  <cp:lastModifiedBy>Liangying Wei</cp:lastModifiedBy>
  <cp:revision>67</cp:revision>
  <dcterms:created xsi:type="dcterms:W3CDTF">2017-07-03T08:46:03Z</dcterms:created>
  <dcterms:modified xsi:type="dcterms:W3CDTF">2017-07-04T14:59:13Z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Ref">
    <vt:lpwstr>https://api.informationprotection.azure.com/api/72f988bf-86f1-41af-91ab-2d7cd011db47</vt:lpwstr>
  </property>
  <property fmtid="{D5CDD505-2E9C-101B-9397-08002B2CF9AE}" pid="6" name="MSIP_Label_f42aa342-8706-4288-bd11-ebb85995028c_Owner">
    <vt:lpwstr>lianwei@microsoft.com</vt:lpwstr>
  </property>
  <property fmtid="{D5CDD505-2E9C-101B-9397-08002B2CF9AE}" pid="7" name="MSIP_Label_f42aa342-8706-4288-bd11-ebb85995028c_SetDate">
    <vt:lpwstr>2017-07-03T16:47:50.1843981+08:00</vt:lpwstr>
  </property>
  <property fmtid="{D5CDD505-2E9C-101B-9397-08002B2CF9AE}" pid="8" name="MSIP_Label_f42aa342-8706-4288-bd11-ebb85995028c_Name">
    <vt:lpwstr>General</vt:lpwstr>
  </property>
  <property fmtid="{D5CDD505-2E9C-101B-9397-08002B2CF9AE}" pid="9" name="MSIP_Label_f42aa342-8706-4288-bd11-ebb85995028c_Application">
    <vt:lpwstr>Microsoft Azure Information Protection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